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410" r:id="rId5"/>
    <p:sldId id="411" r:id="rId6"/>
    <p:sldId id="412" r:id="rId7"/>
    <p:sldId id="413" r:id="rId8"/>
    <p:sldId id="414" r:id="rId9"/>
    <p:sldId id="415" r:id="rId10"/>
    <p:sldId id="41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350B1-9C45-4604-A8D3-B76B6C080EFF}" type="datetimeFigureOut">
              <a:rPr lang="pt-BR" smtClean="0"/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8D664-6090-407F-AF24-B6256D18DAC3}" type="slidenum">
              <a:rPr lang="pt-BR" smtClean="0"/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t-BR"/>
              <a:t>Editar estilos de texto Mestre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t-BR"/>
              <a:t>Editar estilos de texto Mestre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t-BR"/>
              <a:t>Editar estilos de texto Mestre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anose="05020102010507070707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  <a:endParaRPr lang="pt-BR"/>
          </a:p>
          <a:p>
            <a:pPr lvl="1"/>
            <a:r>
              <a:rPr lang="pt-BR"/>
              <a:t>Segundo nível</a:t>
            </a:r>
            <a:endParaRPr lang="pt-BR"/>
          </a:p>
          <a:p>
            <a:pPr lvl="2"/>
            <a:r>
              <a:rPr lang="pt-BR"/>
              <a:t>Terceiro nível</a:t>
            </a:r>
            <a:endParaRPr lang="pt-BR"/>
          </a:p>
          <a:p>
            <a:pPr lvl="3"/>
            <a:r>
              <a:rPr lang="pt-BR"/>
              <a:t>Quarto nível</a:t>
            </a:r>
            <a:endParaRPr lang="pt-BR"/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02FCA-3F5B-4647-9C65-761CE9A6C93A}" type="datetimeFigureOut">
              <a:rPr lang="pt-BR" smtClean="0"/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2B6ADE9-E541-4EB0-87CA-CE21400CD303}" type="slidenum">
              <a:rPr lang="pt-BR" smtClean="0"/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dirty="0"/>
              <a:t>N8N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pt-BR" altLang="en-US"/>
              <a:t>N8N</a:t>
            </a:r>
            <a:endParaRPr lang="pt-BR" alt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pt-BR" altLang="en-US"/>
              <a:t>U</a:t>
            </a:r>
            <a:r>
              <a:rPr lang="en-US" altLang="pt-BR"/>
              <a:t>ma plataforma em nuvem (cloud) e de baixo c</a:t>
            </a:r>
            <a:r>
              <a:rPr lang="en-US" altLang="en-US"/>
              <a:t>ó</a:t>
            </a:r>
            <a:r>
              <a:rPr lang="en-US" altLang="pt-BR"/>
              <a:t>digo (low code) que simplifica a integra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entre</a:t>
            </a:r>
            <a:r>
              <a:rPr lang="pt-BR" altLang="en-US"/>
              <a:t> </a:t>
            </a:r>
            <a:r>
              <a:rPr lang="en-US" altLang="pt-BR"/>
              <a:t>aplica</a:t>
            </a:r>
            <a:r>
              <a:rPr lang="" altLang="en-US"/>
              <a:t>çõ</a:t>
            </a:r>
            <a:r>
              <a:rPr lang="en-US" altLang="pt-BR"/>
              <a:t>es web para ajudar a acelerar a inova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e diminuir custos de integra</a:t>
            </a:r>
            <a:r>
              <a:rPr lang="" altLang="en-US"/>
              <a:t>çõ</a:t>
            </a:r>
            <a:r>
              <a:rPr lang="en-US" altLang="pt-BR"/>
              <a:t>es e de opera</a:t>
            </a:r>
            <a:r>
              <a:rPr lang="" altLang="en-US"/>
              <a:t>çõ</a:t>
            </a:r>
            <a:r>
              <a:rPr lang="en-US" altLang="pt-BR"/>
              <a:t>es.</a:t>
            </a:r>
            <a:endParaRPr lang="en-US" altLang="pt-BR"/>
          </a:p>
          <a:p>
            <a:r>
              <a:rPr lang="pt-BR" altLang="en-US"/>
              <a:t>Categoria de IPaaS (Plataforma de Integração como Serviço).</a:t>
            </a:r>
            <a:endParaRPr lang="pt-BR" altLang="en-US"/>
          </a:p>
          <a:p>
            <a:endParaRPr lang="pt-BR" altLang="en-US"/>
          </a:p>
        </p:txBody>
      </p:sp>
      <p:pic>
        <p:nvPicPr>
          <p:cNvPr id="4" name="Imagem 3" descr="01-Banner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00550" y="3586480"/>
            <a:ext cx="5296535" cy="2895600"/>
          </a:xfrm>
          <a:prstGeom prst="rect">
            <a:avLst/>
          </a:prstGeom>
        </p:spPr>
      </p:pic>
      <p:pic>
        <p:nvPicPr>
          <p:cNvPr id="5" name="Imagem 4" descr="01-Banner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27550" y="3713480"/>
            <a:ext cx="5296535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pt-BR" altLang="en-US"/>
              <a:t>Por que usar IPaaS?</a:t>
            </a:r>
            <a:endParaRPr lang="pt-BR" alt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930400" y="1231900"/>
            <a:ext cx="5055235" cy="5626100"/>
          </a:xfrm>
        </p:spPr>
        <p:txBody>
          <a:bodyPr>
            <a:normAutofit/>
          </a:bodyPr>
          <a:p>
            <a:r>
              <a:rPr lang="en-US" altLang="pt-BR"/>
              <a:t>Para automatizar processos de forma simples e r</a:t>
            </a:r>
            <a:r>
              <a:rPr lang="en-US" altLang="en-US"/>
              <a:t>á</a:t>
            </a:r>
            <a:r>
              <a:rPr lang="en-US" altLang="pt-BR"/>
              <a:t>pida.</a:t>
            </a:r>
            <a:endParaRPr lang="en-US" altLang="pt-BR"/>
          </a:p>
          <a:p>
            <a:r>
              <a:rPr lang="en-US" altLang="pt-BR"/>
              <a:t>Exemplo: Imagine que, toda vez que um novo cliente </a:t>
            </a:r>
            <a:r>
              <a:rPr lang="en-US" altLang="en-US"/>
              <a:t>é</a:t>
            </a:r>
            <a:r>
              <a:rPr lang="en-US" altLang="pt-BR"/>
              <a:t> cadastrado no CRM, voc</a:t>
            </a:r>
            <a:r>
              <a:rPr lang="en-US" altLang="en-US"/>
              <a:t>ê</a:t>
            </a:r>
            <a:r>
              <a:rPr lang="en-US" altLang="pt-BR"/>
              <a:t> queira que esse cliente automaticamente seja adicionado a uma lista segmentada no Mailchimp para campanhas de e-mail marketing.</a:t>
            </a:r>
            <a:endParaRPr lang="en-US" altLang="pt-BR"/>
          </a:p>
          <a:p>
            <a:r>
              <a:rPr lang="en-US" altLang="pt-BR"/>
              <a:t>Isso elimina a necessidade de inser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manual de dados em ambas as plataformas, garantindo que a equipe de marketing tenha sempre informa</a:t>
            </a:r>
            <a:r>
              <a:rPr lang="" altLang="en-US"/>
              <a:t>çõ</a:t>
            </a:r>
            <a:r>
              <a:rPr lang="en-US" altLang="pt-BR"/>
              <a:t>es atualizadas para as campanhas, sem risco de erro humano.</a:t>
            </a:r>
            <a:endParaRPr lang="en-US" altLang="pt-BR"/>
          </a:p>
          <a:p>
            <a:r>
              <a:rPr lang="en-US" altLang="pt-BR"/>
              <a:t>E o iPaaS faz tudo isso de forma simples e sem a necessidade de grandes desenvolvimentos de integra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o.</a:t>
            </a:r>
            <a:endParaRPr lang="en-US" altLang="pt-BR"/>
          </a:p>
        </p:txBody>
      </p:sp>
      <p:pic>
        <p:nvPicPr>
          <p:cNvPr id="6" name="Espaço Reservado para Conteúdo 5" descr="n8n-screenshot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90740" y="2564765"/>
            <a:ext cx="5001260" cy="33051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pt-BR" altLang="en-US"/>
              <a:t>N8N - Características</a:t>
            </a:r>
            <a:endParaRPr lang="pt-BR" alt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930400" y="1904365"/>
            <a:ext cx="9152890" cy="4284980"/>
          </a:xfrm>
        </p:spPr>
        <p:txBody>
          <a:bodyPr>
            <a:normAutofit lnSpcReduction="20000"/>
          </a:bodyPr>
          <a:p>
            <a:r>
              <a:rPr lang="en-US" altLang="pt-BR" b="1"/>
              <a:t>Praticidade:</a:t>
            </a:r>
            <a:r>
              <a:rPr lang="en-US" altLang="pt-BR"/>
              <a:t> integra</a:t>
            </a:r>
            <a:r>
              <a:rPr lang="" altLang="en-US"/>
              <a:t>çõ</a:t>
            </a:r>
            <a:r>
              <a:rPr lang="en-US" altLang="pt-BR"/>
              <a:t>es em poucos cliques.</a:t>
            </a:r>
            <a:endParaRPr lang="en-US" altLang="pt-BR"/>
          </a:p>
          <a:p>
            <a:r>
              <a:rPr lang="en-US" altLang="pt-BR" b="1"/>
              <a:t>Documenta</a:t>
            </a:r>
            <a:r>
              <a:rPr lang="" altLang="en-US" b="1"/>
              <a:t>ç</a:t>
            </a:r>
            <a:r>
              <a:rPr lang="en-US" altLang="en-US" b="1"/>
              <a:t>ã</a:t>
            </a:r>
            <a:r>
              <a:rPr lang="en-US" altLang="pt-BR" b="1"/>
              <a:t>o: </a:t>
            </a:r>
            <a:r>
              <a:rPr lang="en-US" altLang="pt-BR"/>
              <a:t>sempre atualizada e com escrita simples.</a:t>
            </a:r>
            <a:endParaRPr lang="en-US" altLang="pt-BR"/>
          </a:p>
          <a:p>
            <a:r>
              <a:rPr lang="en-US" altLang="pt-BR" b="1"/>
              <a:t>Atualiza</a:t>
            </a:r>
            <a:r>
              <a:rPr lang="" altLang="en-US" b="1"/>
              <a:t>çõ</a:t>
            </a:r>
            <a:r>
              <a:rPr lang="en-US" altLang="pt-BR" b="1"/>
              <a:t>es:</a:t>
            </a:r>
            <a:r>
              <a:rPr lang="en-US" altLang="pt-BR"/>
              <a:t> constantes e trazem novas melhorias e integra</a:t>
            </a:r>
            <a:r>
              <a:rPr lang="" altLang="en-US"/>
              <a:t>çõ</a:t>
            </a:r>
            <a:r>
              <a:rPr lang="en-US" altLang="pt-BR"/>
              <a:t>es.</a:t>
            </a:r>
            <a:endParaRPr lang="en-US" altLang="pt-BR"/>
          </a:p>
          <a:p>
            <a:r>
              <a:rPr lang="en-US" altLang="pt-BR" b="1"/>
              <a:t>Custo x Benef</a:t>
            </a:r>
            <a:r>
              <a:rPr lang="en-US" altLang="en-US" b="1"/>
              <a:t>í</a:t>
            </a:r>
            <a:r>
              <a:rPr lang="en-US" altLang="pt-BR" b="1"/>
              <a:t>cios: </a:t>
            </a:r>
            <a:r>
              <a:rPr lang="en-US" altLang="en-US"/>
              <a:t>é</a:t>
            </a:r>
            <a:r>
              <a:rPr lang="en-US" altLang="pt-BR"/>
              <a:t> gratuito</a:t>
            </a:r>
            <a:r>
              <a:rPr lang="pt-BR" altLang="en-US"/>
              <a:t> com limitação de 14 dias.</a:t>
            </a:r>
            <a:endParaRPr lang="en-US" altLang="pt-BR"/>
          </a:p>
          <a:p>
            <a:r>
              <a:rPr lang="en-US" altLang="pt-BR" b="1"/>
              <a:t>Comunidade:</a:t>
            </a:r>
            <a:r>
              <a:rPr lang="en-US" altLang="pt-BR"/>
              <a:t> bem ativa e colaborativa.</a:t>
            </a:r>
            <a:endParaRPr lang="en-US" altLang="pt-BR"/>
          </a:p>
          <a:p>
            <a:r>
              <a:rPr lang="en-US" altLang="pt-BR" b="1"/>
              <a:t>Suporte a APIs REST e SOAP</a:t>
            </a:r>
            <a:r>
              <a:rPr lang="pt-BR" altLang="en-US" b="1"/>
              <a:t>:</a:t>
            </a:r>
            <a:r>
              <a:rPr lang="pt-BR" altLang="en-US"/>
              <a:t> </a:t>
            </a:r>
            <a:r>
              <a:rPr lang="en-US" altLang="pt-BR"/>
              <a:t>Al</a:t>
            </a:r>
            <a:r>
              <a:rPr lang="en-US" altLang="en-US"/>
              <a:t>é</a:t>
            </a:r>
            <a:r>
              <a:rPr lang="en-US" altLang="pt-BR"/>
              <a:t>m das integra</a:t>
            </a:r>
            <a:r>
              <a:rPr lang="" altLang="en-US"/>
              <a:t>çõ</a:t>
            </a:r>
            <a:r>
              <a:rPr lang="en-US" altLang="pt-BR"/>
              <a:t>es nativas, o n8n permite que voc</a:t>
            </a:r>
            <a:r>
              <a:rPr lang="en-US" altLang="en-US"/>
              <a:t>ê</a:t>
            </a:r>
            <a:r>
              <a:rPr lang="en-US" altLang="pt-BR"/>
              <a:t> crie suas pr</a:t>
            </a:r>
            <a:r>
              <a:rPr lang="en-US" altLang="en-US"/>
              <a:t>ó</a:t>
            </a:r>
            <a:r>
              <a:rPr lang="en-US" altLang="pt-BR"/>
              <a:t>prias conex</a:t>
            </a:r>
            <a:r>
              <a:rPr lang="" altLang="en-US"/>
              <a:t>õ</a:t>
            </a:r>
            <a:r>
              <a:rPr lang="en-US" altLang="pt-BR"/>
              <a:t>es com sistemas que possuem APIs REST ou SOAP, oferecendo grande flexibilidade para trabalhar com qualquer tipo de API.</a:t>
            </a:r>
            <a:endParaRPr lang="en-US" altLang="pt-BR"/>
          </a:p>
          <a:p>
            <a:r>
              <a:rPr lang="en-US" altLang="pt-BR" b="1"/>
              <a:t>Integra</a:t>
            </a:r>
            <a:r>
              <a:rPr lang="" altLang="en-US" b="1"/>
              <a:t>ç</a:t>
            </a:r>
            <a:r>
              <a:rPr lang="en-US" altLang="en-US" b="1"/>
              <a:t>ã</a:t>
            </a:r>
            <a:r>
              <a:rPr lang="en-US" altLang="pt-BR" b="1"/>
              <a:t>o com Diversas Ferramentas</a:t>
            </a:r>
            <a:r>
              <a:rPr lang="pt-BR" altLang="en-US" b="1"/>
              <a:t>: </a:t>
            </a:r>
            <a:r>
              <a:rPr lang="en-US" altLang="pt-BR"/>
              <a:t>O n8n oferece integra</a:t>
            </a:r>
            <a:r>
              <a:rPr lang="" altLang="en-US"/>
              <a:t>çõ</a:t>
            </a:r>
            <a:r>
              <a:rPr lang="en-US" altLang="pt-BR"/>
              <a:t>es com mais de 200 servi</a:t>
            </a:r>
            <a:r>
              <a:rPr lang="" altLang="en-US"/>
              <a:t>ç</a:t>
            </a:r>
            <a:r>
              <a:rPr lang="en-US" altLang="pt-BR"/>
              <a:t>os populares, como Salesforce, Google Sheets, Slack, Trello, GitHub, entre muitos outros. </a:t>
            </a:r>
            <a:r>
              <a:rPr lang="" altLang="en-US"/>
              <a:t>É</a:t>
            </a:r>
            <a:r>
              <a:rPr lang="en-US" altLang="pt-BR"/>
              <a:t> poss</a:t>
            </a:r>
            <a:r>
              <a:rPr lang="en-US" altLang="en-US"/>
              <a:t>í</a:t>
            </a:r>
            <a:r>
              <a:rPr lang="en-US" altLang="pt-BR"/>
              <a:t>vel integrar aplicativos e sistemas de forma simples e sem a necessidade de configurar complexas APIs manualmente.</a:t>
            </a:r>
            <a:endParaRPr lang="en-US" altLang="pt-B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pt-BR" altLang="en-US"/>
              <a:t>Workflow</a:t>
            </a:r>
            <a:endParaRPr lang="pt-BR" alt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88895" y="2133600"/>
            <a:ext cx="8914765" cy="3777615"/>
          </a:xfrm>
        </p:spPr>
        <p:txBody>
          <a:bodyPr/>
          <a:p>
            <a:r>
              <a:rPr lang="en-US" altLang="pt-BR"/>
              <a:t>Representa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gr</a:t>
            </a:r>
            <a:r>
              <a:rPr lang="en-US" altLang="en-US"/>
              <a:t>á</a:t>
            </a:r>
            <a:r>
              <a:rPr lang="en-US" altLang="pt-BR"/>
              <a:t>fica (fluxograma) da execu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de etapas (n</a:t>
            </a:r>
            <a:r>
              <a:rPr lang="en-US" altLang="en-US"/>
              <a:t>ó</a:t>
            </a:r>
            <a:r>
              <a:rPr lang="en-US" altLang="pt-BR"/>
              <a:t>s) que comp</a:t>
            </a:r>
            <a:r>
              <a:rPr lang="" altLang="en-US"/>
              <a:t>õ</a:t>
            </a:r>
            <a:r>
              <a:rPr lang="en-US" altLang="pt-BR"/>
              <a:t>e um processo.</a:t>
            </a:r>
            <a:endParaRPr lang="en-US" altLang="pt-BR"/>
          </a:p>
          <a:p>
            <a:r>
              <a:rPr lang="pt-BR" altLang="en-US"/>
              <a:t>Em outras palavras, </a:t>
            </a:r>
            <a:r>
              <a:rPr lang="en-US" altLang="en-US"/>
              <a:t>é</a:t>
            </a:r>
            <a:r>
              <a:rPr lang="en-US" altLang="pt-BR"/>
              <a:t> uma sequ</a:t>
            </a:r>
            <a:r>
              <a:rPr lang="en-US" altLang="en-US"/>
              <a:t>ê</a:t>
            </a:r>
            <a:r>
              <a:rPr lang="en-US" altLang="pt-BR"/>
              <a:t>ncia automatizada de tarefas ou a</a:t>
            </a:r>
            <a:r>
              <a:rPr lang="" altLang="en-US"/>
              <a:t>çõ</a:t>
            </a:r>
            <a:r>
              <a:rPr lang="en-US" altLang="pt-BR"/>
              <a:t>es que s</a:t>
            </a:r>
            <a:r>
              <a:rPr lang="en-US" altLang="en-US"/>
              <a:t>ã</a:t>
            </a:r>
            <a:r>
              <a:rPr lang="en-US" altLang="pt-BR"/>
              <a:t>o executadas em um determinado fluxo de trabalho</a:t>
            </a:r>
            <a:r>
              <a:rPr lang="pt-BR" altLang="en-US"/>
              <a:t>.</a:t>
            </a:r>
            <a:endParaRPr lang="pt-BR" altLang="en-US"/>
          </a:p>
          <a:p>
            <a:r>
              <a:rPr lang="en-US" altLang="pt-BR"/>
              <a:t>Cada workflow </a:t>
            </a:r>
            <a:r>
              <a:rPr lang="en-US" altLang="en-US"/>
              <a:t>é</a:t>
            </a:r>
            <a:r>
              <a:rPr lang="en-US" altLang="pt-BR"/>
              <a:t> composto por n</a:t>
            </a:r>
            <a:r>
              <a:rPr lang="en-US" altLang="en-US"/>
              <a:t>ó</a:t>
            </a:r>
            <a:r>
              <a:rPr lang="en-US" altLang="pt-BR"/>
              <a:t>s que representam diferentes tarefas ou a</a:t>
            </a:r>
            <a:r>
              <a:rPr lang="" altLang="en-US"/>
              <a:t>çõ</a:t>
            </a:r>
            <a:r>
              <a:rPr lang="en-US" altLang="pt-BR"/>
              <a:t>es, como enviar e-mails, consultar uma API, mover arquivos ou processar dados, entre outros.</a:t>
            </a:r>
            <a:endParaRPr lang="en-US" altLang="pt-BR"/>
          </a:p>
          <a:p>
            <a:r>
              <a:rPr lang="en-US" altLang="pt-BR"/>
              <a:t>Seu principal objetivo </a:t>
            </a:r>
            <a:r>
              <a:rPr lang="en-US" altLang="en-US"/>
              <a:t>é</a:t>
            </a:r>
            <a:r>
              <a:rPr lang="en-US" altLang="pt-BR"/>
              <a:t> receber dados de uma ponta, process</a:t>
            </a:r>
            <a:r>
              <a:rPr lang="en-US" altLang="en-US"/>
              <a:t>á</a:t>
            </a:r>
            <a:r>
              <a:rPr lang="en-US" altLang="pt-BR"/>
              <a:t>-los e devolv</a:t>
            </a:r>
            <a:r>
              <a:rPr lang="en-US" altLang="en-US"/>
              <a:t>ê</a:t>
            </a:r>
            <a:r>
              <a:rPr lang="en-US" altLang="pt-BR"/>
              <a:t>-los em outra ponta</a:t>
            </a:r>
            <a:r>
              <a:rPr lang="pt-BR" altLang="en-US"/>
              <a:t>.</a:t>
            </a:r>
            <a:endParaRPr lang="pt-B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altLang="pt-BR"/>
              <a:t>Como funciona um workflow no n8n?</a:t>
            </a:r>
            <a:endParaRPr lang="en-US" alt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88895" y="2133600"/>
            <a:ext cx="8914765" cy="4065905"/>
          </a:xfrm>
        </p:spPr>
        <p:txBody>
          <a:bodyPr>
            <a:normAutofit/>
          </a:bodyPr>
          <a:p>
            <a:r>
              <a:rPr lang="en-US" altLang="pt-BR"/>
              <a:t>Cria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de um workflow:</a:t>
            </a:r>
            <a:endParaRPr lang="en-US" altLang="pt-BR"/>
          </a:p>
          <a:p>
            <a:pPr marL="0" indent="457200">
              <a:buNone/>
            </a:pPr>
            <a:r>
              <a:rPr lang="en-US" altLang="pt-BR"/>
              <a:t>Ao criar um workflow, voc</a:t>
            </a:r>
            <a:r>
              <a:rPr lang="en-US" altLang="en-US"/>
              <a:t>ê</a:t>
            </a:r>
            <a:r>
              <a:rPr lang="en-US" altLang="pt-BR"/>
              <a:t> conecta diferentes n</a:t>
            </a:r>
            <a:r>
              <a:rPr lang="en-US" altLang="en-US"/>
              <a:t>ó</a:t>
            </a:r>
            <a:r>
              <a:rPr lang="en-US" altLang="pt-BR"/>
              <a:t>s de a</a:t>
            </a:r>
            <a:r>
              <a:rPr lang="" altLang="en-US"/>
              <a:t>çõ</a:t>
            </a:r>
            <a:r>
              <a:rPr lang="en-US" altLang="pt-BR"/>
              <a:t>es em uma sequ</a:t>
            </a:r>
            <a:r>
              <a:rPr lang="en-US" altLang="en-US"/>
              <a:t>ê</a:t>
            </a:r>
            <a:r>
              <a:rPr lang="en-US" altLang="pt-BR"/>
              <a:t>ncia l</a:t>
            </a:r>
            <a:r>
              <a:rPr lang="en-US" altLang="en-US"/>
              <a:t>ó</a:t>
            </a:r>
            <a:r>
              <a:rPr lang="en-US" altLang="pt-BR"/>
              <a:t>gica. A cria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</a:t>
            </a:r>
            <a:r>
              <a:rPr lang="en-US" altLang="en-US"/>
              <a:t>é</a:t>
            </a:r>
            <a:r>
              <a:rPr lang="en-US" altLang="pt-BR"/>
              <a:t> feita de forma visual, onde voc</a:t>
            </a:r>
            <a:r>
              <a:rPr lang="en-US" altLang="en-US"/>
              <a:t>ê</a:t>
            </a:r>
            <a:r>
              <a:rPr lang="en-US" altLang="pt-BR"/>
              <a:t> pode arrastar e soltar blocos para construir o fluxo de trabalho.</a:t>
            </a:r>
            <a:endParaRPr lang="en-US" altLang="pt-BR"/>
          </a:p>
          <a:p>
            <a:r>
              <a:rPr lang="en-US" altLang="pt-BR"/>
              <a:t>N</a:t>
            </a:r>
            <a:r>
              <a:rPr lang="en-US" altLang="en-US"/>
              <a:t>ó</a:t>
            </a:r>
            <a:r>
              <a:rPr lang="en-US" altLang="pt-BR"/>
              <a:t> de 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o:</a:t>
            </a:r>
            <a:endParaRPr lang="en-US" altLang="pt-BR"/>
          </a:p>
          <a:p>
            <a:pPr marL="0" indent="457200">
              <a:buNone/>
            </a:pPr>
            <a:r>
              <a:rPr lang="en-US" altLang="pt-BR"/>
              <a:t>Cada n</a:t>
            </a:r>
            <a:r>
              <a:rPr lang="en-US" altLang="en-US"/>
              <a:t>ó</a:t>
            </a:r>
            <a:r>
              <a:rPr lang="en-US" altLang="pt-BR"/>
              <a:t> representa uma 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espec</a:t>
            </a:r>
            <a:r>
              <a:rPr lang="en-US" altLang="en-US"/>
              <a:t>í</a:t>
            </a:r>
            <a:r>
              <a:rPr lang="en-US" altLang="pt-BR"/>
              <a:t>fica ou uma integra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com outro sistema. Por exemplo, um n</a:t>
            </a:r>
            <a:r>
              <a:rPr lang="en-US" altLang="en-US"/>
              <a:t>ó</a:t>
            </a:r>
            <a:r>
              <a:rPr lang="en-US" altLang="pt-BR"/>
              <a:t> pode ser configurado para enviar um e-mail, outro para buscar dados de um banco de dados, e outro para enviar uma mensagem para o Slack.</a:t>
            </a:r>
            <a:endParaRPr lang="en-US" altLang="pt-BR"/>
          </a:p>
          <a:p>
            <a:pPr marL="0" indent="457200">
              <a:buNone/>
            </a:pPr>
            <a:r>
              <a:rPr lang="en-US" altLang="pt-BR"/>
              <a:t>H</a:t>
            </a:r>
            <a:r>
              <a:rPr lang="en-US" altLang="en-US"/>
              <a:t>á</a:t>
            </a:r>
            <a:r>
              <a:rPr lang="en-US" altLang="pt-BR"/>
              <a:t> tamb</a:t>
            </a:r>
            <a:r>
              <a:rPr lang="en-US" altLang="en-US"/>
              <a:t>é</a:t>
            </a:r>
            <a:r>
              <a:rPr lang="en-US" altLang="pt-BR"/>
              <a:t>m n</a:t>
            </a:r>
            <a:r>
              <a:rPr lang="en-US" altLang="en-US"/>
              <a:t>ó</a:t>
            </a:r>
            <a:r>
              <a:rPr lang="en-US" altLang="pt-BR"/>
              <a:t>s espec</a:t>
            </a:r>
            <a:r>
              <a:rPr lang="en-US" altLang="en-US"/>
              <a:t>í</a:t>
            </a:r>
            <a:r>
              <a:rPr lang="en-US" altLang="pt-BR"/>
              <a:t>ficos para a</a:t>
            </a:r>
            <a:r>
              <a:rPr lang="" altLang="en-US"/>
              <a:t>çõ</a:t>
            </a:r>
            <a:r>
              <a:rPr lang="en-US" altLang="pt-BR"/>
              <a:t>es l</a:t>
            </a:r>
            <a:r>
              <a:rPr lang="en-US" altLang="en-US"/>
              <a:t>ó</a:t>
            </a:r>
            <a:r>
              <a:rPr lang="en-US" altLang="pt-BR"/>
              <a:t>gicas, como condi</a:t>
            </a:r>
            <a:r>
              <a:rPr lang="" altLang="en-US"/>
              <a:t>çõ</a:t>
            </a:r>
            <a:r>
              <a:rPr lang="en-US" altLang="pt-BR"/>
              <a:t>es (para decidir o pr</a:t>
            </a:r>
            <a:r>
              <a:rPr lang="en-US" altLang="en-US"/>
              <a:t>ó</a:t>
            </a:r>
            <a:r>
              <a:rPr lang="en-US" altLang="pt-BR"/>
              <a:t>ximo passo com base em uma l</a:t>
            </a:r>
            <a:r>
              <a:rPr lang="en-US" altLang="en-US"/>
              <a:t>ó</a:t>
            </a:r>
            <a:r>
              <a:rPr lang="en-US" altLang="pt-BR"/>
              <a:t>gica), loops (para repetir tarefas) e gatilhos (que iniciam o fluxo automaticamente).</a:t>
            </a:r>
            <a:endParaRPr lang="en-US" altLang="pt-B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altLang="pt-BR"/>
              <a:t>Como funciona um workflow no n8n?</a:t>
            </a:r>
            <a:endParaRPr lang="en-US" alt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88895" y="2133600"/>
            <a:ext cx="8914765" cy="4065905"/>
          </a:xfrm>
        </p:spPr>
        <p:txBody>
          <a:bodyPr>
            <a:normAutofit lnSpcReduction="20000"/>
          </a:bodyPr>
          <a:p>
            <a:r>
              <a:rPr lang="en-US" altLang="pt-BR"/>
              <a:t>Conectando os n</a:t>
            </a:r>
            <a:r>
              <a:rPr lang="en-US" altLang="en-US"/>
              <a:t>ó</a:t>
            </a:r>
            <a:r>
              <a:rPr lang="en-US" altLang="pt-BR"/>
              <a:t>s:</a:t>
            </a:r>
            <a:endParaRPr lang="en-US" altLang="pt-BR"/>
          </a:p>
          <a:p>
            <a:pPr marL="0" indent="457200">
              <a:buNone/>
            </a:pPr>
            <a:r>
              <a:rPr lang="en-US" altLang="pt-BR"/>
              <a:t>Voc</a:t>
            </a:r>
            <a:r>
              <a:rPr lang="en-US" altLang="en-US"/>
              <a:t>ê</a:t>
            </a:r>
            <a:r>
              <a:rPr lang="en-US" altLang="pt-BR"/>
              <a:t> pode conectar os n</a:t>
            </a:r>
            <a:r>
              <a:rPr lang="en-US" altLang="en-US"/>
              <a:t>ó</a:t>
            </a:r>
            <a:r>
              <a:rPr lang="en-US" altLang="pt-BR"/>
              <a:t>s de forma que a sa</a:t>
            </a:r>
            <a:r>
              <a:rPr lang="en-US" altLang="en-US"/>
              <a:t>í</a:t>
            </a:r>
            <a:r>
              <a:rPr lang="en-US" altLang="pt-BR"/>
              <a:t>da de um n</a:t>
            </a:r>
            <a:r>
              <a:rPr lang="en-US" altLang="en-US"/>
              <a:t>ó</a:t>
            </a:r>
            <a:r>
              <a:rPr lang="en-US" altLang="pt-BR"/>
              <a:t> seja a entrada de outro. Assim, o n8n garante que a execu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dos n</a:t>
            </a:r>
            <a:r>
              <a:rPr lang="en-US" altLang="en-US"/>
              <a:t>ó</a:t>
            </a:r>
            <a:r>
              <a:rPr lang="en-US" altLang="pt-BR"/>
              <a:t>s siga uma ordem l</a:t>
            </a:r>
            <a:r>
              <a:rPr lang="en-US" altLang="en-US"/>
              <a:t>ó</a:t>
            </a:r>
            <a:r>
              <a:rPr lang="en-US" altLang="pt-BR"/>
              <a:t>gica, realizando uma 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ap</a:t>
            </a:r>
            <a:r>
              <a:rPr lang="en-US" altLang="en-US"/>
              <a:t>ó</a:t>
            </a:r>
            <a:r>
              <a:rPr lang="en-US" altLang="pt-BR"/>
              <a:t>s a outra ou de forma paralela, dependendo do fluxo que voc</a:t>
            </a:r>
            <a:r>
              <a:rPr lang="en-US" altLang="en-US"/>
              <a:t>ê</a:t>
            </a:r>
            <a:r>
              <a:rPr lang="en-US" altLang="pt-BR"/>
              <a:t> configurar.</a:t>
            </a:r>
            <a:endParaRPr lang="en-US" altLang="pt-BR"/>
          </a:p>
          <a:p>
            <a:r>
              <a:rPr lang="en-US" altLang="pt-BR"/>
              <a:t>Execu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do workflow:</a:t>
            </a:r>
            <a:endParaRPr lang="en-US" altLang="pt-BR"/>
          </a:p>
          <a:p>
            <a:pPr marL="0" indent="457200">
              <a:buNone/>
            </a:pPr>
            <a:r>
              <a:rPr lang="en-US" altLang="pt-BR"/>
              <a:t>Uma vez que o workflow esteja configurado, ele pode ser executado manualmente, agendado para rodar em intervalos espec</a:t>
            </a:r>
            <a:r>
              <a:rPr lang="en-US" altLang="en-US"/>
              <a:t>í</a:t>
            </a:r>
            <a:r>
              <a:rPr lang="en-US" altLang="pt-BR"/>
              <a:t>ficos ou disparado automaticamente com base em eventos, como uma nova entrada de dados ou uma mudan</a:t>
            </a:r>
            <a:r>
              <a:rPr lang="" altLang="en-US"/>
              <a:t>ç</a:t>
            </a:r>
            <a:r>
              <a:rPr lang="en-US" altLang="pt-BR"/>
              <a:t>a em um sistema externo.</a:t>
            </a:r>
            <a:endParaRPr lang="en-US" altLang="pt-B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pt-BR" altLang="en-US"/>
              <a:t>Exemplos de Workflow</a:t>
            </a:r>
            <a:endParaRPr lang="pt-BR" alt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88895" y="2133600"/>
            <a:ext cx="8914765" cy="4130675"/>
          </a:xfrm>
        </p:spPr>
        <p:txBody>
          <a:bodyPr>
            <a:normAutofit lnSpcReduction="10000"/>
          </a:bodyPr>
          <a:p>
            <a:r>
              <a:rPr lang="en-US" altLang="pt-BR"/>
              <a:t>Envio de e-mail ap</a:t>
            </a:r>
            <a:r>
              <a:rPr lang="en-US" altLang="en-US"/>
              <a:t>ó</a:t>
            </a:r>
            <a:r>
              <a:rPr lang="en-US" altLang="pt-BR"/>
              <a:t>s um formul</a:t>
            </a:r>
            <a:r>
              <a:rPr lang="en-US" altLang="en-US"/>
              <a:t>á</a:t>
            </a:r>
            <a:r>
              <a:rPr lang="en-US" altLang="pt-BR"/>
              <a:t>rio ser preenchido:</a:t>
            </a:r>
            <a:endParaRPr lang="en-US" altLang="pt-BR"/>
          </a:p>
          <a:p>
            <a:pPr marL="0" indent="0">
              <a:buNone/>
            </a:pPr>
            <a:r>
              <a:rPr lang="en-US" altLang="pt-BR"/>
              <a:t>Gatilho: Um formul</a:t>
            </a:r>
            <a:r>
              <a:rPr lang="en-US" altLang="en-US"/>
              <a:t>á</a:t>
            </a:r>
            <a:r>
              <a:rPr lang="en-US" altLang="pt-BR"/>
              <a:t>rio preenchido no Google Forms.</a:t>
            </a:r>
            <a:endParaRPr lang="en-US" altLang="pt-BR"/>
          </a:p>
          <a:p>
            <a:pPr marL="0" indent="0">
              <a:buNone/>
            </a:pPr>
            <a:r>
              <a:rPr lang="en-US" altLang="pt-BR"/>
              <a:t>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1: O n8n coleta as respostas do formul</a:t>
            </a:r>
            <a:r>
              <a:rPr lang="en-US" altLang="en-US"/>
              <a:t>á</a:t>
            </a:r>
            <a:r>
              <a:rPr lang="en-US" altLang="pt-BR"/>
              <a:t>rio.</a:t>
            </a:r>
            <a:endParaRPr lang="en-US" altLang="pt-BR"/>
          </a:p>
          <a:p>
            <a:pPr marL="0" indent="0">
              <a:buNone/>
            </a:pPr>
            <a:r>
              <a:rPr lang="en-US" altLang="pt-BR"/>
              <a:t>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2: Com base nas respostas, o n8n envia um e-mail de confirma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para o usu</a:t>
            </a:r>
            <a:r>
              <a:rPr lang="en-US" altLang="en-US"/>
              <a:t>á</a:t>
            </a:r>
            <a:r>
              <a:rPr lang="en-US" altLang="pt-BR"/>
              <a:t>rio.</a:t>
            </a:r>
            <a:endParaRPr lang="en-US" altLang="pt-BR"/>
          </a:p>
          <a:p>
            <a:r>
              <a:rPr lang="en-US" altLang="pt-BR"/>
              <a:t>Backup de arquivos para a nuvem:</a:t>
            </a:r>
            <a:endParaRPr lang="en-US" altLang="pt-BR"/>
          </a:p>
          <a:p>
            <a:pPr marL="0" indent="0">
              <a:buNone/>
            </a:pPr>
            <a:r>
              <a:rPr lang="en-US" altLang="pt-BR"/>
              <a:t>Gatilho: A cria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de um novo arquivo em uma pasta espec</a:t>
            </a:r>
            <a:r>
              <a:rPr lang="en-US" altLang="en-US"/>
              <a:t>í</a:t>
            </a:r>
            <a:r>
              <a:rPr lang="en-US" altLang="pt-BR"/>
              <a:t>fica do Google Drive.</a:t>
            </a:r>
            <a:endParaRPr lang="en-US" altLang="pt-BR"/>
          </a:p>
          <a:p>
            <a:pPr marL="0" indent="0">
              <a:buNone/>
            </a:pPr>
            <a:r>
              <a:rPr lang="en-US" altLang="pt-BR"/>
              <a:t>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1: O n8n copia o arquivo para um bucket do Amazon S3.</a:t>
            </a:r>
            <a:endParaRPr lang="en-US" altLang="pt-BR"/>
          </a:p>
          <a:p>
            <a:pPr marL="0" indent="0">
              <a:buNone/>
            </a:pPr>
            <a:r>
              <a:rPr lang="en-US" altLang="pt-BR"/>
              <a:t>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2: Envia uma notifica</a:t>
            </a:r>
            <a:r>
              <a:rPr lang="" altLang="en-US"/>
              <a:t>ç</a:t>
            </a:r>
            <a:r>
              <a:rPr lang="en-US" altLang="en-US"/>
              <a:t>ã</a:t>
            </a:r>
            <a:r>
              <a:rPr lang="en-US" altLang="pt-BR"/>
              <a:t>o para o Slack confirmando que o backup foi realizado com sucesso.</a:t>
            </a:r>
            <a:endParaRPr lang="en-US" alt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cho">
  <a:themeElements>
    <a:clrScheme name="Cacho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Cacho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ach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TM02900688[[fn=Faceta]]</Template>
  <TotalTime>0</TotalTime>
  <Words>3867</Words>
  <Application>WPS Presentation</Application>
  <PresentationFormat>Widescreen</PresentationFormat>
  <Paragraphs>58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SimSun</vt:lpstr>
      <vt:lpstr>Wingdings</vt:lpstr>
      <vt:lpstr>Wingdings 2</vt:lpstr>
      <vt:lpstr>Wingdings 3</vt:lpstr>
      <vt:lpstr>Arial</vt:lpstr>
      <vt:lpstr>Century Gothic</vt:lpstr>
      <vt:lpstr>Microsoft YaHei</vt:lpstr>
      <vt:lpstr>Arial Unicode MS</vt:lpstr>
      <vt:lpstr>Calibri Light</vt:lpstr>
      <vt:lpstr>Calibri</vt:lpstr>
      <vt:lpstr>HDOfficeLightV0</vt:lpstr>
      <vt:lpstr>Cacho</vt:lpstr>
      <vt:lpstr>Introdução a Estatística</vt:lpstr>
      <vt:lpstr>PowerPoint 演示文稿</vt:lpstr>
      <vt:lpstr>N8N</vt:lpstr>
      <vt:lpstr>Por que usar IPaaS?</vt:lpstr>
      <vt:lpstr>PowerPoint 演示文稿</vt:lpstr>
      <vt:lpstr>Workflow</vt:lpstr>
      <vt:lpstr>Como funciona um workflow no n8n?</vt:lpstr>
      <vt:lpstr>Workflow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Informática Básica </dc:title>
  <dc:creator>sttrong77</dc:creator>
  <cp:lastModifiedBy>Rodrigo da Costa Barros Macedo</cp:lastModifiedBy>
  <cp:revision>140</cp:revision>
  <dcterms:created xsi:type="dcterms:W3CDTF">2018-01-15T13:52:00Z</dcterms:created>
  <dcterms:modified xsi:type="dcterms:W3CDTF">2025-02-05T21:08:57Z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6515288AFA324363B9349E4A41D53262_12</vt:lpwstr>
  </property>
  <property fmtid="{D5CDD505-2E9C-101B-9397-08002B2CF9AE}" pid="3" name="KSOProductBuildVer">
    <vt:lpwstr>1046-12.2.0.19805</vt:lpwstr>
  </property>
</Properties>
</file>