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65" r:id="rId6"/>
    <p:sldId id="263" r:id="rId7"/>
    <p:sldId id="268" r:id="rId8"/>
    <p:sldId id="266" r:id="rId9"/>
    <p:sldId id="264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1080" y="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FC4EB5-CB7E-4641-8D35-D2DD58BEFE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6FB50D3-C3DD-4470-9AB4-6C9FEAC16EB7}">
      <dgm:prSet/>
      <dgm:spPr/>
      <dgm:t>
        <a:bodyPr/>
        <a:lstStyle/>
        <a:p>
          <a:r>
            <a:rPr lang="en-US"/>
            <a:t>Reduces computational complexity: O(N log N) vs. O(N²) for DFT</a:t>
          </a:r>
        </a:p>
      </dgm:t>
    </dgm:pt>
    <dgm:pt modelId="{6EDE98D7-39BB-44B9-9050-FFF43B752E94}" type="parTrans" cxnId="{C4CA5AA8-1764-442F-B3FE-F8063436EB0E}">
      <dgm:prSet/>
      <dgm:spPr/>
      <dgm:t>
        <a:bodyPr/>
        <a:lstStyle/>
        <a:p>
          <a:endParaRPr lang="en-US"/>
        </a:p>
      </dgm:t>
    </dgm:pt>
    <dgm:pt modelId="{29893F9B-1DD6-40F9-B519-F91C7C6A0438}" type="sibTrans" cxnId="{C4CA5AA8-1764-442F-B3FE-F8063436EB0E}">
      <dgm:prSet/>
      <dgm:spPr/>
      <dgm:t>
        <a:bodyPr/>
        <a:lstStyle/>
        <a:p>
          <a:endParaRPr lang="en-US"/>
        </a:p>
      </dgm:t>
    </dgm:pt>
    <dgm:pt modelId="{22ECEE29-E85E-4B01-B3E3-22C4872222A4}">
      <dgm:prSet/>
      <dgm:spPr/>
      <dgm:t>
        <a:bodyPr/>
        <a:lstStyle/>
        <a:p>
          <a:r>
            <a:rPr lang="en-US"/>
            <a:t>Efficient for real-time applications and embedded systems</a:t>
          </a:r>
        </a:p>
      </dgm:t>
    </dgm:pt>
    <dgm:pt modelId="{5E1152B2-345D-40AE-ACC7-3B6EBAFFA779}" type="parTrans" cxnId="{FC3BCFD7-E916-4336-990F-F8E142357D87}">
      <dgm:prSet/>
      <dgm:spPr/>
      <dgm:t>
        <a:bodyPr/>
        <a:lstStyle/>
        <a:p>
          <a:endParaRPr lang="en-US"/>
        </a:p>
      </dgm:t>
    </dgm:pt>
    <dgm:pt modelId="{96938AA2-3F83-426B-A0CA-E02A4121BFFC}" type="sibTrans" cxnId="{FC3BCFD7-E916-4336-990F-F8E142357D87}">
      <dgm:prSet/>
      <dgm:spPr/>
      <dgm:t>
        <a:bodyPr/>
        <a:lstStyle/>
        <a:p>
          <a:endParaRPr lang="en-US"/>
        </a:p>
      </dgm:t>
    </dgm:pt>
    <dgm:pt modelId="{924246D8-3000-4DE6-A8A7-5EAC93D23704}">
      <dgm:prSet/>
      <dgm:spPr/>
      <dgm:t>
        <a:bodyPr/>
        <a:lstStyle/>
        <a:p>
          <a:r>
            <a:rPr lang="en-US"/>
            <a:t>Reduces memory usage with optimized computations</a:t>
          </a:r>
        </a:p>
      </dgm:t>
    </dgm:pt>
    <dgm:pt modelId="{B4B26F40-4EB0-4D24-ACDD-0297A21886EE}" type="parTrans" cxnId="{6E0AFFBF-D1F9-4B0D-9500-04701A899CB8}">
      <dgm:prSet/>
      <dgm:spPr/>
      <dgm:t>
        <a:bodyPr/>
        <a:lstStyle/>
        <a:p>
          <a:endParaRPr lang="en-US"/>
        </a:p>
      </dgm:t>
    </dgm:pt>
    <dgm:pt modelId="{886D3020-DCBE-4BD4-A9C5-7CAF70F3269F}" type="sibTrans" cxnId="{6E0AFFBF-D1F9-4B0D-9500-04701A899CB8}">
      <dgm:prSet/>
      <dgm:spPr/>
      <dgm:t>
        <a:bodyPr/>
        <a:lstStyle/>
        <a:p>
          <a:endParaRPr lang="en-US"/>
        </a:p>
      </dgm:t>
    </dgm:pt>
    <dgm:pt modelId="{D9C3523F-17C7-47BA-BE6A-2F2D13877DB1}">
      <dgm:prSet/>
      <dgm:spPr/>
      <dgm:t>
        <a:bodyPr/>
        <a:lstStyle/>
        <a:p>
          <a:r>
            <a:rPr lang="en-US"/>
            <a:t>Essential in audio, image, telecom, and BCI domains</a:t>
          </a:r>
        </a:p>
      </dgm:t>
    </dgm:pt>
    <dgm:pt modelId="{EA044489-B3F2-4F8C-98A0-F3E6D161A6CE}" type="parTrans" cxnId="{0C6B8D63-53AF-4A73-AB43-24095F00F0B1}">
      <dgm:prSet/>
      <dgm:spPr/>
      <dgm:t>
        <a:bodyPr/>
        <a:lstStyle/>
        <a:p>
          <a:endParaRPr lang="en-US"/>
        </a:p>
      </dgm:t>
    </dgm:pt>
    <dgm:pt modelId="{6663FE84-015B-4158-82DD-69D1CC12B157}" type="sibTrans" cxnId="{0C6B8D63-53AF-4A73-AB43-24095F00F0B1}">
      <dgm:prSet/>
      <dgm:spPr/>
      <dgm:t>
        <a:bodyPr/>
        <a:lstStyle/>
        <a:p>
          <a:endParaRPr lang="en-US"/>
        </a:p>
      </dgm:t>
    </dgm:pt>
    <dgm:pt modelId="{B28918E1-ABFB-4921-A0A6-E402435F60F8}">
      <dgm:prSet/>
      <dgm:spPr/>
      <dgm:t>
        <a:bodyPr/>
        <a:lstStyle/>
        <a:p>
          <a:r>
            <a:rPr lang="en-US"/>
            <a:t>Enables quick spectral/frequency analysis</a:t>
          </a:r>
        </a:p>
      </dgm:t>
    </dgm:pt>
    <dgm:pt modelId="{5BC1FC60-C97D-4EDF-8E49-BF2A6AA47B48}" type="parTrans" cxnId="{F6A68727-D061-4990-906F-347EDBDE05FF}">
      <dgm:prSet/>
      <dgm:spPr/>
      <dgm:t>
        <a:bodyPr/>
        <a:lstStyle/>
        <a:p>
          <a:endParaRPr lang="en-US"/>
        </a:p>
      </dgm:t>
    </dgm:pt>
    <dgm:pt modelId="{5D76FA19-B7AF-4A43-949F-9CD4B85A0728}" type="sibTrans" cxnId="{F6A68727-D061-4990-906F-347EDBDE05FF}">
      <dgm:prSet/>
      <dgm:spPr/>
      <dgm:t>
        <a:bodyPr/>
        <a:lstStyle/>
        <a:p>
          <a:endParaRPr lang="en-US"/>
        </a:p>
      </dgm:t>
    </dgm:pt>
    <dgm:pt modelId="{BD1C03A5-B5ED-48DD-A43A-732388745E1A}" type="pres">
      <dgm:prSet presAssocID="{6DFC4EB5-CB7E-4641-8D35-D2DD58BEFEE4}" presName="linear" presStyleCnt="0">
        <dgm:presLayoutVars>
          <dgm:animLvl val="lvl"/>
          <dgm:resizeHandles val="exact"/>
        </dgm:presLayoutVars>
      </dgm:prSet>
      <dgm:spPr/>
    </dgm:pt>
    <dgm:pt modelId="{71D1A938-9527-4FF6-B8EC-C4D7194CD36B}" type="pres">
      <dgm:prSet presAssocID="{56FB50D3-C3DD-4470-9AB4-6C9FEAC16EB7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AA64F843-5B79-4462-9AA7-7D0B5A22AD63}" type="pres">
      <dgm:prSet presAssocID="{29893F9B-1DD6-40F9-B519-F91C7C6A0438}" presName="spacer" presStyleCnt="0"/>
      <dgm:spPr/>
    </dgm:pt>
    <dgm:pt modelId="{B10B89D0-E2A8-4D94-A019-152D471A9CFE}" type="pres">
      <dgm:prSet presAssocID="{22ECEE29-E85E-4B01-B3E3-22C4872222A4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B336801C-7364-4EEE-971B-95151BA1420D}" type="pres">
      <dgm:prSet presAssocID="{96938AA2-3F83-426B-A0CA-E02A4121BFFC}" presName="spacer" presStyleCnt="0"/>
      <dgm:spPr/>
    </dgm:pt>
    <dgm:pt modelId="{7893F5E5-D907-4BAD-A29D-82A52BD2D669}" type="pres">
      <dgm:prSet presAssocID="{924246D8-3000-4DE6-A8A7-5EAC93D23704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87CE2A0-7830-49F3-9B93-A35A609199C8}" type="pres">
      <dgm:prSet presAssocID="{886D3020-DCBE-4BD4-A9C5-7CAF70F3269F}" presName="spacer" presStyleCnt="0"/>
      <dgm:spPr/>
    </dgm:pt>
    <dgm:pt modelId="{39CFB366-575F-4917-8F60-FF0BBBA4816E}" type="pres">
      <dgm:prSet presAssocID="{D9C3523F-17C7-47BA-BE6A-2F2D13877DB1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7CD4B384-4AAC-4154-9A50-BA65477CDE41}" type="pres">
      <dgm:prSet presAssocID="{6663FE84-015B-4158-82DD-69D1CC12B157}" presName="spacer" presStyleCnt="0"/>
      <dgm:spPr/>
    </dgm:pt>
    <dgm:pt modelId="{1BC59AC2-B322-4CE0-8823-F8A389339413}" type="pres">
      <dgm:prSet presAssocID="{B28918E1-ABFB-4921-A0A6-E402435F60F8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79AF4F27-D21D-4322-95DB-CBA39CE07669}" type="presOf" srcId="{B28918E1-ABFB-4921-A0A6-E402435F60F8}" destId="{1BC59AC2-B322-4CE0-8823-F8A389339413}" srcOrd="0" destOrd="0" presId="urn:microsoft.com/office/officeart/2005/8/layout/vList2"/>
    <dgm:cxn modelId="{F6A68727-D061-4990-906F-347EDBDE05FF}" srcId="{6DFC4EB5-CB7E-4641-8D35-D2DD58BEFEE4}" destId="{B28918E1-ABFB-4921-A0A6-E402435F60F8}" srcOrd="4" destOrd="0" parTransId="{5BC1FC60-C97D-4EDF-8E49-BF2A6AA47B48}" sibTransId="{5D76FA19-B7AF-4A43-949F-9CD4B85A0728}"/>
    <dgm:cxn modelId="{5E676963-ED48-4F26-B66C-C7ACEB0E0664}" type="presOf" srcId="{924246D8-3000-4DE6-A8A7-5EAC93D23704}" destId="{7893F5E5-D907-4BAD-A29D-82A52BD2D669}" srcOrd="0" destOrd="0" presId="urn:microsoft.com/office/officeart/2005/8/layout/vList2"/>
    <dgm:cxn modelId="{0C6B8D63-53AF-4A73-AB43-24095F00F0B1}" srcId="{6DFC4EB5-CB7E-4641-8D35-D2DD58BEFEE4}" destId="{D9C3523F-17C7-47BA-BE6A-2F2D13877DB1}" srcOrd="3" destOrd="0" parTransId="{EA044489-B3F2-4F8C-98A0-F3E6D161A6CE}" sibTransId="{6663FE84-015B-4158-82DD-69D1CC12B157}"/>
    <dgm:cxn modelId="{5332E87A-D6F3-4238-8E09-A2416EC1C1FE}" type="presOf" srcId="{6DFC4EB5-CB7E-4641-8D35-D2DD58BEFEE4}" destId="{BD1C03A5-B5ED-48DD-A43A-732388745E1A}" srcOrd="0" destOrd="0" presId="urn:microsoft.com/office/officeart/2005/8/layout/vList2"/>
    <dgm:cxn modelId="{334AD28D-C2F8-40E3-8687-F9C744094643}" type="presOf" srcId="{D9C3523F-17C7-47BA-BE6A-2F2D13877DB1}" destId="{39CFB366-575F-4917-8F60-FF0BBBA4816E}" srcOrd="0" destOrd="0" presId="urn:microsoft.com/office/officeart/2005/8/layout/vList2"/>
    <dgm:cxn modelId="{C4CA5AA8-1764-442F-B3FE-F8063436EB0E}" srcId="{6DFC4EB5-CB7E-4641-8D35-D2DD58BEFEE4}" destId="{56FB50D3-C3DD-4470-9AB4-6C9FEAC16EB7}" srcOrd="0" destOrd="0" parTransId="{6EDE98D7-39BB-44B9-9050-FFF43B752E94}" sibTransId="{29893F9B-1DD6-40F9-B519-F91C7C6A0438}"/>
    <dgm:cxn modelId="{4BECC1B7-1F86-4713-9243-85DAC806D592}" type="presOf" srcId="{56FB50D3-C3DD-4470-9AB4-6C9FEAC16EB7}" destId="{71D1A938-9527-4FF6-B8EC-C4D7194CD36B}" srcOrd="0" destOrd="0" presId="urn:microsoft.com/office/officeart/2005/8/layout/vList2"/>
    <dgm:cxn modelId="{6E0AFFBF-D1F9-4B0D-9500-04701A899CB8}" srcId="{6DFC4EB5-CB7E-4641-8D35-D2DD58BEFEE4}" destId="{924246D8-3000-4DE6-A8A7-5EAC93D23704}" srcOrd="2" destOrd="0" parTransId="{B4B26F40-4EB0-4D24-ACDD-0297A21886EE}" sibTransId="{886D3020-DCBE-4BD4-A9C5-7CAF70F3269F}"/>
    <dgm:cxn modelId="{4AA2E1C4-AD66-4D7C-A6EF-5E551E161CCF}" type="presOf" srcId="{22ECEE29-E85E-4B01-B3E3-22C4872222A4}" destId="{B10B89D0-E2A8-4D94-A019-152D471A9CFE}" srcOrd="0" destOrd="0" presId="urn:microsoft.com/office/officeart/2005/8/layout/vList2"/>
    <dgm:cxn modelId="{FC3BCFD7-E916-4336-990F-F8E142357D87}" srcId="{6DFC4EB5-CB7E-4641-8D35-D2DD58BEFEE4}" destId="{22ECEE29-E85E-4B01-B3E3-22C4872222A4}" srcOrd="1" destOrd="0" parTransId="{5E1152B2-345D-40AE-ACC7-3B6EBAFFA779}" sibTransId="{96938AA2-3F83-426B-A0CA-E02A4121BFFC}"/>
    <dgm:cxn modelId="{9D2139DC-7B12-4D37-A3D6-6B08D250CF8D}" type="presParOf" srcId="{BD1C03A5-B5ED-48DD-A43A-732388745E1A}" destId="{71D1A938-9527-4FF6-B8EC-C4D7194CD36B}" srcOrd="0" destOrd="0" presId="urn:microsoft.com/office/officeart/2005/8/layout/vList2"/>
    <dgm:cxn modelId="{B9F540F5-0FE1-4655-AA79-9ED5AAFF2D15}" type="presParOf" srcId="{BD1C03A5-B5ED-48DD-A43A-732388745E1A}" destId="{AA64F843-5B79-4462-9AA7-7D0B5A22AD63}" srcOrd="1" destOrd="0" presId="urn:microsoft.com/office/officeart/2005/8/layout/vList2"/>
    <dgm:cxn modelId="{3E791526-AB20-4A8B-9D4E-9C02B66A56CF}" type="presParOf" srcId="{BD1C03A5-B5ED-48DD-A43A-732388745E1A}" destId="{B10B89D0-E2A8-4D94-A019-152D471A9CFE}" srcOrd="2" destOrd="0" presId="urn:microsoft.com/office/officeart/2005/8/layout/vList2"/>
    <dgm:cxn modelId="{27AF5C68-D32E-4C50-9DE9-D883EBBB05D7}" type="presParOf" srcId="{BD1C03A5-B5ED-48DD-A43A-732388745E1A}" destId="{B336801C-7364-4EEE-971B-95151BA1420D}" srcOrd="3" destOrd="0" presId="urn:microsoft.com/office/officeart/2005/8/layout/vList2"/>
    <dgm:cxn modelId="{C94CF396-7AF2-46CE-AC57-17839B79370B}" type="presParOf" srcId="{BD1C03A5-B5ED-48DD-A43A-732388745E1A}" destId="{7893F5E5-D907-4BAD-A29D-82A52BD2D669}" srcOrd="4" destOrd="0" presId="urn:microsoft.com/office/officeart/2005/8/layout/vList2"/>
    <dgm:cxn modelId="{5A720D6F-AF19-47DF-A10C-B012AAA3A641}" type="presParOf" srcId="{BD1C03A5-B5ED-48DD-A43A-732388745E1A}" destId="{A87CE2A0-7830-49F3-9B93-A35A609199C8}" srcOrd="5" destOrd="0" presId="urn:microsoft.com/office/officeart/2005/8/layout/vList2"/>
    <dgm:cxn modelId="{B05698D4-7698-4375-94DA-C2B0043389DF}" type="presParOf" srcId="{BD1C03A5-B5ED-48DD-A43A-732388745E1A}" destId="{39CFB366-575F-4917-8F60-FF0BBBA4816E}" srcOrd="6" destOrd="0" presId="urn:microsoft.com/office/officeart/2005/8/layout/vList2"/>
    <dgm:cxn modelId="{9AB27D78-6D86-46AC-80D9-359F1CDDE8D8}" type="presParOf" srcId="{BD1C03A5-B5ED-48DD-A43A-732388745E1A}" destId="{7CD4B384-4AAC-4154-9A50-BA65477CDE41}" srcOrd="7" destOrd="0" presId="urn:microsoft.com/office/officeart/2005/8/layout/vList2"/>
    <dgm:cxn modelId="{3251CC51-F2A2-4798-A98A-C09BF45B77F5}" type="presParOf" srcId="{BD1C03A5-B5ED-48DD-A43A-732388745E1A}" destId="{1BC59AC2-B322-4CE0-8823-F8A38933941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D1A938-9527-4FF6-B8EC-C4D7194CD36B}">
      <dsp:nvSpPr>
        <dsp:cNvPr id="0" name=""/>
        <dsp:cNvSpPr/>
      </dsp:nvSpPr>
      <dsp:spPr>
        <a:xfrm>
          <a:off x="0" y="685641"/>
          <a:ext cx="8229600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Reduces computational complexity: O(N log N) vs. O(N²) for DFT</a:t>
          </a:r>
        </a:p>
      </dsp:txBody>
      <dsp:txXfrm>
        <a:off x="28100" y="713741"/>
        <a:ext cx="8173400" cy="519439"/>
      </dsp:txXfrm>
    </dsp:sp>
    <dsp:sp modelId="{B10B89D0-E2A8-4D94-A019-152D471A9CFE}">
      <dsp:nvSpPr>
        <dsp:cNvPr id="0" name=""/>
        <dsp:cNvSpPr/>
      </dsp:nvSpPr>
      <dsp:spPr>
        <a:xfrm>
          <a:off x="0" y="1330401"/>
          <a:ext cx="8229600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Efficient for real-time applications and embedded systems</a:t>
          </a:r>
        </a:p>
      </dsp:txBody>
      <dsp:txXfrm>
        <a:off x="28100" y="1358501"/>
        <a:ext cx="8173400" cy="519439"/>
      </dsp:txXfrm>
    </dsp:sp>
    <dsp:sp modelId="{7893F5E5-D907-4BAD-A29D-82A52BD2D669}">
      <dsp:nvSpPr>
        <dsp:cNvPr id="0" name=""/>
        <dsp:cNvSpPr/>
      </dsp:nvSpPr>
      <dsp:spPr>
        <a:xfrm>
          <a:off x="0" y="1975161"/>
          <a:ext cx="8229600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Reduces memory usage with optimized computations</a:t>
          </a:r>
        </a:p>
      </dsp:txBody>
      <dsp:txXfrm>
        <a:off x="28100" y="2003261"/>
        <a:ext cx="8173400" cy="519439"/>
      </dsp:txXfrm>
    </dsp:sp>
    <dsp:sp modelId="{39CFB366-575F-4917-8F60-FF0BBBA4816E}">
      <dsp:nvSpPr>
        <dsp:cNvPr id="0" name=""/>
        <dsp:cNvSpPr/>
      </dsp:nvSpPr>
      <dsp:spPr>
        <a:xfrm>
          <a:off x="0" y="2619921"/>
          <a:ext cx="8229600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Essential in audio, image, telecom, and BCI domains</a:t>
          </a:r>
        </a:p>
      </dsp:txBody>
      <dsp:txXfrm>
        <a:off x="28100" y="2648021"/>
        <a:ext cx="8173400" cy="519439"/>
      </dsp:txXfrm>
    </dsp:sp>
    <dsp:sp modelId="{1BC59AC2-B322-4CE0-8823-F8A389339413}">
      <dsp:nvSpPr>
        <dsp:cNvPr id="0" name=""/>
        <dsp:cNvSpPr/>
      </dsp:nvSpPr>
      <dsp:spPr>
        <a:xfrm>
          <a:off x="0" y="3264681"/>
          <a:ext cx="8229600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Enables quick spectral/frequency analysis</a:t>
          </a:r>
        </a:p>
      </dsp:txBody>
      <dsp:txXfrm>
        <a:off x="28100" y="3292781"/>
        <a:ext cx="8173400" cy="5194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5/4/2025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-22693"/>
            <a:ext cx="9143998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384720" y="-2407841"/>
            <a:ext cx="4374557" cy="9144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55756" y="-2236808"/>
            <a:ext cx="4374128" cy="880235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" y="-22690"/>
            <a:ext cx="6406863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4459073" y="-1032053"/>
            <a:ext cx="3742610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6118" y="735106"/>
            <a:ext cx="7540322" cy="2928470"/>
          </a:xfrm>
        </p:spPr>
        <p:txBody>
          <a:bodyPr anchor="b">
            <a:normAutofit/>
          </a:bodyPr>
          <a:lstStyle/>
          <a:p>
            <a:pPr algn="l"/>
            <a:r>
              <a:rPr lang="en-IN" sz="4200">
                <a:solidFill>
                  <a:srgbClr val="FFFFFF"/>
                </a:solidFill>
              </a:rPr>
              <a:t>Fast Fourier Transform (FFT)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3011" y="4870824"/>
            <a:ext cx="7504463" cy="1458258"/>
          </a:xfrm>
        </p:spPr>
        <p:txBody>
          <a:bodyPr anchor="ctr">
            <a:normAutofit/>
          </a:bodyPr>
          <a:lstStyle/>
          <a:p>
            <a:pPr algn="l"/>
            <a:r>
              <a:t>Advantages, Methods, and Examples</a:t>
            </a:r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1"/>
            <a:ext cx="9143997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" y="0"/>
            <a:ext cx="6086479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86474" y="-1"/>
            <a:ext cx="3057523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512" y="-1"/>
            <a:ext cx="8799485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699" y="294538"/>
            <a:ext cx="7421963" cy="1033669"/>
          </a:xfrm>
        </p:spPr>
        <p:txBody>
          <a:bodyPr>
            <a:normAutofit/>
          </a:bodyPr>
          <a:lstStyle/>
          <a:p>
            <a:r>
              <a:rPr lang="en-IN" sz="3500">
                <a:solidFill>
                  <a:srgbClr val="FFFFFF"/>
                </a:solidFill>
              </a:rPr>
              <a:t>Applications of FFT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699" y="2318197"/>
            <a:ext cx="7293023" cy="3683358"/>
          </a:xfrm>
        </p:spPr>
        <p:txBody>
          <a:bodyPr anchor="ctr">
            <a:normAutofit/>
          </a:bodyPr>
          <a:lstStyle/>
          <a:p>
            <a:endParaRPr lang="en-IN" sz="1700" dirty="0"/>
          </a:p>
          <a:p>
            <a:r>
              <a:rPr lang="en-IN" sz="2800" dirty="0"/>
              <a:t>Audio: MP3 compression, spectral analysis, EQ</a:t>
            </a:r>
          </a:p>
          <a:p>
            <a:r>
              <a:rPr lang="en-IN" sz="2800" dirty="0"/>
              <a:t>Image: JPEG compression, filtering</a:t>
            </a:r>
          </a:p>
          <a:p>
            <a:r>
              <a:rPr lang="en-IN" sz="2800" dirty="0"/>
              <a:t>Telecom: OFDM, channel estimation</a:t>
            </a:r>
          </a:p>
          <a:p>
            <a:r>
              <a:rPr lang="en-IN" sz="2800" dirty="0"/>
              <a:t>BCI: EEG signal frequency analysis</a:t>
            </a:r>
          </a:p>
          <a:p>
            <a:r>
              <a:rPr lang="en-IN" sz="2800" dirty="0"/>
              <a:t>Engineering: Vibration/fault analysis, radar/sonar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1"/>
            <a:ext cx="9143997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" y="0"/>
            <a:ext cx="6086479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86474" y="-1"/>
            <a:ext cx="3057523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512" y="-1"/>
            <a:ext cx="8799485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699" y="294538"/>
            <a:ext cx="7421963" cy="1033669"/>
          </a:xfrm>
        </p:spPr>
        <p:txBody>
          <a:bodyPr>
            <a:normAutofit/>
          </a:bodyPr>
          <a:lstStyle/>
          <a:p>
            <a:r>
              <a:rPr lang="en-IN" sz="3500">
                <a:solidFill>
                  <a:srgbClr val="FFFFFF"/>
                </a:solidFill>
              </a:rPr>
              <a:t>Summary: DFT vs FFT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699" y="2318197"/>
            <a:ext cx="7293023" cy="3683358"/>
          </a:xfrm>
        </p:spPr>
        <p:txBody>
          <a:bodyPr anchor="ctr">
            <a:normAutofit/>
          </a:bodyPr>
          <a:lstStyle/>
          <a:p>
            <a:endParaRPr lang="en-US" sz="1700" dirty="0"/>
          </a:p>
          <a:p>
            <a:r>
              <a:rPr lang="en-US" dirty="0"/>
              <a:t>DFT complexity: O(N²), FFT: O(N log N)</a:t>
            </a:r>
          </a:p>
          <a:p>
            <a:r>
              <a:rPr lang="en-US" dirty="0"/>
              <a:t>FFT is practical for large N, DFT is not</a:t>
            </a:r>
          </a:p>
          <a:p>
            <a:r>
              <a:rPr lang="en-US" dirty="0"/>
              <a:t>FFT enables efficient implementation of frequency-domain analysis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Advantages of FFT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80B26F14-8C2B-D154-5714-1A62CB773DE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1"/>
            <a:ext cx="9143997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" y="0"/>
            <a:ext cx="6086479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86474" y="-1"/>
            <a:ext cx="3057523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512" y="-1"/>
            <a:ext cx="8799485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699" y="294538"/>
            <a:ext cx="7421963" cy="1033669"/>
          </a:xfrm>
        </p:spPr>
        <p:txBody>
          <a:bodyPr>
            <a:normAutofit/>
          </a:bodyPr>
          <a:lstStyle/>
          <a:p>
            <a:r>
              <a:rPr lang="en-IN" sz="3500">
                <a:solidFill>
                  <a:srgbClr val="FFFFFF"/>
                </a:solidFill>
              </a:rPr>
              <a:t>FFT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699" y="2318197"/>
            <a:ext cx="7293023" cy="3683358"/>
          </a:xfrm>
        </p:spPr>
        <p:txBody>
          <a:bodyPr anchor="ctr">
            <a:normAutofit fontScale="92500"/>
          </a:bodyPr>
          <a:lstStyle/>
          <a:p>
            <a:endParaRPr lang="en-IN" sz="1700" dirty="0"/>
          </a:p>
          <a:p>
            <a:r>
              <a:rPr lang="en-IN" sz="2800" dirty="0"/>
              <a:t>Radix-2 FFT (most common) - for N = power of 2</a:t>
            </a:r>
          </a:p>
          <a:p>
            <a:r>
              <a:rPr lang="en-IN" sz="2800" dirty="0"/>
              <a:t>Radix-4, Radix-8, Mixed-Radix FFT - for composite N</a:t>
            </a:r>
          </a:p>
          <a:p>
            <a:r>
              <a:rPr lang="en-IN" sz="2800" dirty="0"/>
              <a:t>Prime Factor Algorithm (PFA) - for prime-length N</a:t>
            </a:r>
          </a:p>
          <a:p>
            <a:r>
              <a:rPr lang="en-IN" sz="2800" dirty="0"/>
              <a:t>Bluestein’s FFT (Chirp-Z) - converts DFT to convolution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53EA3-E9B7-2F78-E2BF-B7AB77D2F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BCF66-0830-4533-A069-98D195C10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8-point sequence is given by x(n) = {2, 2, 2, 2, 1, 1, 1, 1}.</a:t>
            </a:r>
          </a:p>
          <a:p>
            <a:r>
              <a:rPr lang="en-US" dirty="0"/>
              <a:t>Compute the 8-point DFT of x(n) by</a:t>
            </a:r>
          </a:p>
          <a:p>
            <a:r>
              <a:rPr lang="en-US" dirty="0"/>
              <a:t>(a)	Radix-2 DIT FFT algorithm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72085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DA1F35B-C8F7-4A5A-9339-7DA4D785B3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B2D4AD41-40DA-4A81-92F5-B6E3BA1ED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746107">
            <a:off x="6131316" y="457951"/>
            <a:ext cx="2240924" cy="2987899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EDA594-40A7-3485-C8D5-7ED293637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Example: 8-Point DIT FFT Summary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45907F5-5376-CF63-FEA1-0D5F3EB86E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4051023"/>
              </p:ext>
            </p:extLst>
          </p:nvPr>
        </p:nvGraphicFramePr>
        <p:xfrm>
          <a:off x="1116252" y="1825625"/>
          <a:ext cx="6911497" cy="4351340"/>
        </p:xfrm>
        <a:graphic>
          <a:graphicData uri="http://schemas.openxmlformats.org/drawingml/2006/table">
            <a:tbl>
              <a:tblPr firstRow="1" bandRow="1">
                <a:solidFill>
                  <a:srgbClr val="F2F2F2">
                    <a:alpha val="30196"/>
                  </a:srgbClr>
                </a:solidFill>
              </a:tblPr>
              <a:tblGrid>
                <a:gridCol w="1390532">
                  <a:extLst>
                    <a:ext uri="{9D8B030D-6E8A-4147-A177-3AD203B41FA5}">
                      <a16:colId xmlns:a16="http://schemas.microsoft.com/office/drawing/2014/main" val="461004996"/>
                    </a:ext>
                  </a:extLst>
                </a:gridCol>
                <a:gridCol w="5520965">
                  <a:extLst>
                    <a:ext uri="{9D8B030D-6E8A-4147-A177-3AD203B41FA5}">
                      <a16:colId xmlns:a16="http://schemas.microsoft.com/office/drawing/2014/main" val="1209779553"/>
                    </a:ext>
                  </a:extLst>
                </a:gridCol>
              </a:tblGrid>
              <a:tr h="580724">
                <a:tc>
                  <a:txBody>
                    <a:bodyPr/>
                    <a:lstStyle/>
                    <a:p>
                      <a:r>
                        <a:rPr lang="en-IN" sz="1900" b="0" cap="none" spc="0">
                          <a:solidFill>
                            <a:schemeClr val="bg1"/>
                          </a:solidFill>
                        </a:rPr>
                        <a:t>Step</a:t>
                      </a:r>
                    </a:p>
                  </a:txBody>
                  <a:tcPr marL="159495" marR="122688" marT="122688" marB="122688" anchor="ctr">
                    <a:lnL w="19050" cap="flat" cmpd="sng" algn="ctr">
                      <a:noFill/>
                      <a:prstDash val="soli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900" b="0" cap="none" spc="0">
                          <a:solidFill>
                            <a:schemeClr val="bg1"/>
                          </a:solidFill>
                        </a:rPr>
                        <a:t>Action</a:t>
                      </a:r>
                    </a:p>
                  </a:txBody>
                  <a:tcPr marL="159495" marR="122688" marT="122688" marB="122688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5245657"/>
                  </a:ext>
                </a:extLst>
              </a:tr>
              <a:tr h="866996">
                <a:tc>
                  <a:txBody>
                    <a:bodyPr/>
                    <a:lstStyle/>
                    <a:p>
                      <a:r>
                        <a:rPr lang="en-IN" sz="1900" cap="none" spc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159495" marR="122688" marT="122688" marB="122688" anchor="ctr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900" cap="none" spc="0" dirty="0">
                          <a:solidFill>
                            <a:schemeClr val="tx1"/>
                          </a:solidFill>
                        </a:rPr>
                        <a:t>Input: x[n]</a:t>
                      </a:r>
                    </a:p>
                  </a:txBody>
                  <a:tcPr marL="159495" marR="122688" marT="122688" marB="122688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10511"/>
                  </a:ext>
                </a:extLst>
              </a:tr>
              <a:tr h="580724">
                <a:tc>
                  <a:txBody>
                    <a:bodyPr/>
                    <a:lstStyle/>
                    <a:p>
                      <a:r>
                        <a:rPr lang="en-IN" sz="1900" cap="none" spc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159495" marR="122688" marT="122688" marB="122688" anchor="ctr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900" cap="none" spc="0">
                          <a:solidFill>
                            <a:schemeClr val="tx1"/>
                          </a:solidFill>
                        </a:rPr>
                        <a:t>Reorder using bit-reversal</a:t>
                      </a:r>
                    </a:p>
                  </a:txBody>
                  <a:tcPr marL="159495" marR="122688" marT="122688" marB="122688" anchor="ctr">
                    <a:lnL w="635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093030"/>
                  </a:ext>
                </a:extLst>
              </a:tr>
              <a:tr h="580724">
                <a:tc>
                  <a:txBody>
                    <a:bodyPr/>
                    <a:lstStyle/>
                    <a:p>
                      <a:r>
                        <a:rPr lang="en-IN" sz="1900" cap="none" spc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159495" marR="122688" marT="122688" marB="122688" anchor="ctr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cap="none" spc="0">
                          <a:solidFill>
                            <a:schemeClr val="tx1"/>
                          </a:solidFill>
                        </a:rPr>
                        <a:t>Stage 1: Compute 2-point butterflies</a:t>
                      </a:r>
                    </a:p>
                  </a:txBody>
                  <a:tcPr marL="159495" marR="122688" marT="122688" marB="122688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591396"/>
                  </a:ext>
                </a:extLst>
              </a:tr>
              <a:tr h="580724">
                <a:tc>
                  <a:txBody>
                    <a:bodyPr/>
                    <a:lstStyle/>
                    <a:p>
                      <a:r>
                        <a:rPr lang="en-IN" sz="1900" cap="none" spc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159495" marR="122688" marT="122688" marB="122688" anchor="ctr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cap="none" spc="0">
                          <a:solidFill>
                            <a:schemeClr val="tx1"/>
                          </a:solidFill>
                        </a:rPr>
                        <a:t>Stage 2: Compute 4-point butterflies</a:t>
                      </a:r>
                    </a:p>
                  </a:txBody>
                  <a:tcPr marL="159495" marR="122688" marT="122688" marB="122688" anchor="ctr">
                    <a:lnL w="635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752628"/>
                  </a:ext>
                </a:extLst>
              </a:tr>
              <a:tr h="580724">
                <a:tc>
                  <a:txBody>
                    <a:bodyPr/>
                    <a:lstStyle/>
                    <a:p>
                      <a:r>
                        <a:rPr lang="en-IN" sz="1900" cap="none" spc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159495" marR="122688" marT="122688" marB="122688" anchor="ctr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cap="none" spc="0">
                          <a:solidFill>
                            <a:schemeClr val="tx1"/>
                          </a:solidFill>
                        </a:rPr>
                        <a:t>Stage 3: Compute 8-point butterflies</a:t>
                      </a:r>
                    </a:p>
                  </a:txBody>
                  <a:tcPr marL="159495" marR="122688" marT="122688" marB="122688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2668730"/>
                  </a:ext>
                </a:extLst>
              </a:tr>
              <a:tr h="580724">
                <a:tc>
                  <a:txBody>
                    <a:bodyPr/>
                    <a:lstStyle/>
                    <a:p>
                      <a:r>
                        <a:rPr lang="en-IN" sz="1900" cap="none" spc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L="159495" marR="122688" marT="122688" marB="122688" anchor="ctr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900" cap="none" spc="0" dirty="0">
                          <a:solidFill>
                            <a:schemeClr val="tx1"/>
                          </a:solidFill>
                        </a:rPr>
                        <a:t>Output: X[k] for k=0 to 7</a:t>
                      </a:r>
                    </a:p>
                  </a:txBody>
                  <a:tcPr marL="159495" marR="122688" marT="122688" marB="122688" anchor="ctr">
                    <a:lnL w="635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5179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119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47CFBB0-2439-1BF9-4589-32A4455656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2600" y="1650110"/>
            <a:ext cx="8178799" cy="35577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39B872-0FA0-33FF-95F1-DE30B1BB8B4C}"/>
              </a:ext>
            </a:extLst>
          </p:cNvPr>
          <p:cNvSpPr txBox="1"/>
          <p:nvPr/>
        </p:nvSpPr>
        <p:spPr>
          <a:xfrm>
            <a:off x="2286000" y="324651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(a)	Radix-2 DIT FFT </a:t>
            </a:r>
            <a:r>
              <a:rPr lang="fr-FR" dirty="0" err="1"/>
              <a:t>algorithm</a:t>
            </a:r>
            <a:endParaRPr lang="en-IN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B6863-7E31-3416-4BC9-FB989DF0C48D}"/>
              </a:ext>
            </a:extLst>
          </p:cNvPr>
          <p:cNvSpPr txBox="1"/>
          <p:nvPr/>
        </p:nvSpPr>
        <p:spPr>
          <a:xfrm>
            <a:off x="1571898" y="572980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3200" dirty="0"/>
              <a:t>Radix-2 DIT FFT algorithm</a:t>
            </a:r>
          </a:p>
        </p:txBody>
      </p:sp>
    </p:spTree>
    <p:extLst>
      <p:ext uri="{BB962C8B-B14F-4D97-AF65-F5344CB8AC3E}">
        <p14:creationId xmlns:p14="http://schemas.microsoft.com/office/powerpoint/2010/main" val="1945611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D55F29-4916-4986-9D58-AF8B80E8A7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26A64-7C4C-F383-6A44-7550737A0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6C8DE-9116-9B7B-A8DC-7D607C21C4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8-point sequence is given by x(n) = {2, 2, 2, 2, 1, 1, 1, 1}.</a:t>
            </a:r>
          </a:p>
          <a:p>
            <a:r>
              <a:rPr lang="en-US" dirty="0"/>
              <a:t>Compute the 8-point DFT of x(n) by</a:t>
            </a:r>
          </a:p>
          <a:p>
            <a:r>
              <a:rPr lang="en-US" dirty="0"/>
              <a:t>(b)	Radix-2 DIF FFT algorithm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79130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783777" y="-3783778"/>
            <a:ext cx="1576446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E69AD1-D222-9EAC-3BAB-61C010134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697" y="348865"/>
            <a:ext cx="7533018" cy="877729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IN" sz="2700">
                <a:solidFill>
                  <a:srgbClr val="FFFFFF"/>
                </a:solidFill>
              </a:rPr>
              <a:t>8-Point DIF FFT Summary</a:t>
            </a:r>
            <a:br>
              <a:rPr lang="en-IN" sz="2700">
                <a:solidFill>
                  <a:srgbClr val="FFFFFF"/>
                </a:solidFill>
              </a:rPr>
            </a:br>
            <a:endParaRPr lang="en-IN" sz="2700">
              <a:solidFill>
                <a:srgbClr val="FFFFFF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343CE6F-D577-9A69-89A0-0742B50CA7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0281439"/>
              </p:ext>
            </p:extLst>
          </p:nvPr>
        </p:nvGraphicFramePr>
        <p:xfrm>
          <a:off x="654149" y="2112579"/>
          <a:ext cx="7853657" cy="4192811"/>
        </p:xfrm>
        <a:graphic>
          <a:graphicData uri="http://schemas.openxmlformats.org/drawingml/2006/table">
            <a:tbl>
              <a:tblPr firstRow="1" bandRow="1"/>
              <a:tblGrid>
                <a:gridCol w="1727805">
                  <a:extLst>
                    <a:ext uri="{9D8B030D-6E8A-4147-A177-3AD203B41FA5}">
                      <a16:colId xmlns:a16="http://schemas.microsoft.com/office/drawing/2014/main" val="2070624296"/>
                    </a:ext>
                  </a:extLst>
                </a:gridCol>
                <a:gridCol w="6125852">
                  <a:extLst>
                    <a:ext uri="{9D8B030D-6E8A-4147-A177-3AD203B41FA5}">
                      <a16:colId xmlns:a16="http://schemas.microsoft.com/office/drawing/2014/main" val="854089634"/>
                    </a:ext>
                  </a:extLst>
                </a:gridCol>
              </a:tblGrid>
              <a:tr h="598973">
                <a:tc>
                  <a:txBody>
                    <a:bodyPr/>
                    <a:lstStyle/>
                    <a:p>
                      <a:r>
                        <a:rPr lang="en-IN" sz="2700"/>
                        <a:t>Step</a:t>
                      </a:r>
                    </a:p>
                  </a:txBody>
                  <a:tcPr marL="136130" marR="136130" marT="68065" marB="680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sz="2700"/>
                        <a:t>Action</a:t>
                      </a:r>
                    </a:p>
                  </a:txBody>
                  <a:tcPr marL="136130" marR="136130" marT="68065" marB="680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7256884"/>
                  </a:ext>
                </a:extLst>
              </a:tr>
              <a:tr h="598973">
                <a:tc>
                  <a:txBody>
                    <a:bodyPr/>
                    <a:lstStyle/>
                    <a:p>
                      <a:r>
                        <a:rPr lang="en-IN" sz="2700"/>
                        <a:t>1</a:t>
                      </a:r>
                    </a:p>
                  </a:txBody>
                  <a:tcPr marL="136130" marR="136130" marT="68065" marB="680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2700"/>
                        <a:t>Input: x[n]={x0​,x1​,...,x7​}</a:t>
                      </a:r>
                    </a:p>
                  </a:txBody>
                  <a:tcPr marL="136130" marR="136130" marT="68065" marB="680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8251809"/>
                  </a:ext>
                </a:extLst>
              </a:tr>
              <a:tr h="598973">
                <a:tc>
                  <a:txBody>
                    <a:bodyPr/>
                    <a:lstStyle/>
                    <a:p>
                      <a:r>
                        <a:rPr lang="en-IN" sz="2700"/>
                        <a:t>2</a:t>
                      </a:r>
                    </a:p>
                  </a:txBody>
                  <a:tcPr marL="136130" marR="136130" marT="68065" marB="680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700"/>
                        <a:t>Stage 1: 8-point butterfly groups</a:t>
                      </a:r>
                    </a:p>
                  </a:txBody>
                  <a:tcPr marL="136130" marR="136130" marT="68065" marB="680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5163441"/>
                  </a:ext>
                </a:extLst>
              </a:tr>
              <a:tr h="598973">
                <a:tc>
                  <a:txBody>
                    <a:bodyPr/>
                    <a:lstStyle/>
                    <a:p>
                      <a:r>
                        <a:rPr lang="en-IN" sz="2700"/>
                        <a:t>3</a:t>
                      </a:r>
                    </a:p>
                  </a:txBody>
                  <a:tcPr marL="136130" marR="136130" marT="68065" marB="680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700"/>
                        <a:t>Stage 2: 4-point butterfly groups</a:t>
                      </a:r>
                    </a:p>
                  </a:txBody>
                  <a:tcPr marL="136130" marR="136130" marT="68065" marB="680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8529661"/>
                  </a:ext>
                </a:extLst>
              </a:tr>
              <a:tr h="598973">
                <a:tc>
                  <a:txBody>
                    <a:bodyPr/>
                    <a:lstStyle/>
                    <a:p>
                      <a:r>
                        <a:rPr lang="en-IN" sz="2700"/>
                        <a:t>4</a:t>
                      </a:r>
                    </a:p>
                  </a:txBody>
                  <a:tcPr marL="136130" marR="136130" marT="68065" marB="680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700"/>
                        <a:t>Stage 3: 2-point butterfly groups</a:t>
                      </a:r>
                    </a:p>
                  </a:txBody>
                  <a:tcPr marL="136130" marR="136130" marT="68065" marB="680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125814"/>
                  </a:ext>
                </a:extLst>
              </a:tr>
              <a:tr h="598973">
                <a:tc>
                  <a:txBody>
                    <a:bodyPr/>
                    <a:lstStyle/>
                    <a:p>
                      <a:r>
                        <a:rPr lang="en-IN" sz="2700"/>
                        <a:t>5</a:t>
                      </a:r>
                    </a:p>
                  </a:txBody>
                  <a:tcPr marL="136130" marR="136130" marT="68065" marB="680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sz="2700"/>
                        <a:t>Bit-reverse the output</a:t>
                      </a:r>
                    </a:p>
                  </a:txBody>
                  <a:tcPr marL="136130" marR="136130" marT="68065" marB="680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6181562"/>
                  </a:ext>
                </a:extLst>
              </a:tr>
              <a:tr h="598973">
                <a:tc>
                  <a:txBody>
                    <a:bodyPr/>
                    <a:lstStyle/>
                    <a:p>
                      <a:r>
                        <a:rPr lang="en-IN" sz="2700"/>
                        <a:t>6</a:t>
                      </a:r>
                    </a:p>
                  </a:txBody>
                  <a:tcPr marL="136130" marR="136130" marT="68065" marB="680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700"/>
                        <a:t>Result: X[k] frequency domain</a:t>
                      </a:r>
                    </a:p>
                  </a:txBody>
                  <a:tcPr marL="136130" marR="136130" marT="68065" marB="680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9773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9761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CA612-A2D2-EB32-2ACB-541FB4414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1F1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</a:t>
            </a:r>
            <a:r>
              <a:rPr lang="en-US" sz="4400" dirty="0">
                <a:solidFill>
                  <a:srgbClr val="221F1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adix-2 DIF FFT algorithm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819A2-170A-000B-34EB-E486702C2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D7CD98F-56DA-6535-9773-03ED2CCE17AE}"/>
              </a:ext>
            </a:extLst>
          </p:cNvPr>
          <p:cNvGrpSpPr>
            <a:grpSpLocks/>
          </p:cNvGrpSpPr>
          <p:nvPr/>
        </p:nvGrpSpPr>
        <p:grpSpPr>
          <a:xfrm>
            <a:off x="457200" y="2384425"/>
            <a:ext cx="7998823" cy="3345815"/>
            <a:chOff x="0" y="0"/>
            <a:chExt cx="5223748" cy="2088615"/>
          </a:xfrm>
        </p:grpSpPr>
        <p:pic>
          <p:nvPicPr>
            <p:cNvPr id="5" name="Image 2254">
              <a:extLst>
                <a:ext uri="{FF2B5EF4-FFF2-40B4-BE49-F238E27FC236}">
                  <a16:creationId xmlns:a16="http://schemas.microsoft.com/office/drawing/2014/main" id="{F0DAEBA9-D4BC-5016-C90A-764AFAF7B6C4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5223748" cy="2088615"/>
            </a:xfrm>
            <a:prstGeom prst="rect">
              <a:avLst/>
            </a:prstGeom>
          </p:spPr>
        </p:pic>
        <p:sp>
          <p:nvSpPr>
            <p:cNvPr id="6" name="Graphic 2255">
              <a:extLst>
                <a:ext uri="{FF2B5EF4-FFF2-40B4-BE49-F238E27FC236}">
                  <a16:creationId xmlns:a16="http://schemas.microsoft.com/office/drawing/2014/main" id="{9BA4FB33-5E8E-61EF-A202-D8BE6CBB5339}"/>
                </a:ext>
              </a:extLst>
            </p:cNvPr>
            <p:cNvSpPr/>
            <p:nvPr/>
          </p:nvSpPr>
          <p:spPr>
            <a:xfrm>
              <a:off x="173937" y="1239370"/>
              <a:ext cx="61594" cy="838200"/>
            </a:xfrm>
            <a:custGeom>
              <a:avLst/>
              <a:gdLst/>
              <a:ahLst/>
              <a:cxnLst/>
              <a:rect l="l" t="t" r="r" b="b"/>
              <a:pathLst>
                <a:path w="61594" h="838200">
                  <a:moveTo>
                    <a:pt x="33020" y="574687"/>
                  </a:moveTo>
                  <a:lnTo>
                    <a:pt x="27940" y="574687"/>
                  </a:lnTo>
                  <a:lnTo>
                    <a:pt x="25400" y="574040"/>
                  </a:lnTo>
                  <a:lnTo>
                    <a:pt x="22225" y="571512"/>
                  </a:lnTo>
                  <a:lnTo>
                    <a:pt x="21590" y="568960"/>
                  </a:lnTo>
                  <a:lnTo>
                    <a:pt x="21590" y="509270"/>
                  </a:lnTo>
                  <a:lnTo>
                    <a:pt x="21590" y="500380"/>
                  </a:lnTo>
                  <a:lnTo>
                    <a:pt x="20955" y="499745"/>
                  </a:lnTo>
                  <a:lnTo>
                    <a:pt x="0" y="510540"/>
                  </a:lnTo>
                  <a:lnTo>
                    <a:pt x="0" y="511810"/>
                  </a:lnTo>
                  <a:lnTo>
                    <a:pt x="4445" y="509905"/>
                  </a:lnTo>
                  <a:lnTo>
                    <a:pt x="7620" y="509270"/>
                  </a:lnTo>
                  <a:lnTo>
                    <a:pt x="10795" y="509905"/>
                  </a:lnTo>
                  <a:lnTo>
                    <a:pt x="12065" y="511810"/>
                  </a:lnTo>
                  <a:lnTo>
                    <a:pt x="12065" y="568960"/>
                  </a:lnTo>
                  <a:lnTo>
                    <a:pt x="10795" y="571512"/>
                  </a:lnTo>
                  <a:lnTo>
                    <a:pt x="8255" y="574040"/>
                  </a:lnTo>
                  <a:lnTo>
                    <a:pt x="5080" y="574687"/>
                  </a:lnTo>
                  <a:lnTo>
                    <a:pt x="635" y="574687"/>
                  </a:lnTo>
                  <a:lnTo>
                    <a:pt x="635" y="577215"/>
                  </a:lnTo>
                  <a:lnTo>
                    <a:pt x="33020" y="577215"/>
                  </a:lnTo>
                  <a:lnTo>
                    <a:pt x="33020" y="574687"/>
                  </a:lnTo>
                  <a:close/>
                </a:path>
                <a:path w="61594" h="838200">
                  <a:moveTo>
                    <a:pt x="34925" y="835660"/>
                  </a:moveTo>
                  <a:lnTo>
                    <a:pt x="30480" y="835660"/>
                  </a:lnTo>
                  <a:lnTo>
                    <a:pt x="27940" y="835025"/>
                  </a:lnTo>
                  <a:lnTo>
                    <a:pt x="24765" y="832485"/>
                  </a:lnTo>
                  <a:lnTo>
                    <a:pt x="24130" y="829945"/>
                  </a:lnTo>
                  <a:lnTo>
                    <a:pt x="24130" y="769620"/>
                  </a:lnTo>
                  <a:lnTo>
                    <a:pt x="24130" y="761365"/>
                  </a:lnTo>
                  <a:lnTo>
                    <a:pt x="23495" y="760730"/>
                  </a:lnTo>
                  <a:lnTo>
                    <a:pt x="2540" y="770890"/>
                  </a:lnTo>
                  <a:lnTo>
                    <a:pt x="2540" y="772795"/>
                  </a:lnTo>
                  <a:lnTo>
                    <a:pt x="6985" y="770890"/>
                  </a:lnTo>
                  <a:lnTo>
                    <a:pt x="10160" y="769620"/>
                  </a:lnTo>
                  <a:lnTo>
                    <a:pt x="13335" y="770890"/>
                  </a:lnTo>
                  <a:lnTo>
                    <a:pt x="13970" y="772160"/>
                  </a:lnTo>
                  <a:lnTo>
                    <a:pt x="13970" y="829945"/>
                  </a:lnTo>
                  <a:lnTo>
                    <a:pt x="13335" y="832485"/>
                  </a:lnTo>
                  <a:lnTo>
                    <a:pt x="10795" y="835025"/>
                  </a:lnTo>
                  <a:lnTo>
                    <a:pt x="7620" y="835660"/>
                  </a:lnTo>
                  <a:lnTo>
                    <a:pt x="3175" y="835660"/>
                  </a:lnTo>
                  <a:lnTo>
                    <a:pt x="3175" y="838200"/>
                  </a:lnTo>
                  <a:lnTo>
                    <a:pt x="34925" y="838200"/>
                  </a:lnTo>
                  <a:lnTo>
                    <a:pt x="34925" y="835660"/>
                  </a:lnTo>
                  <a:close/>
                </a:path>
                <a:path w="61594" h="838200">
                  <a:moveTo>
                    <a:pt x="34925" y="327660"/>
                  </a:moveTo>
                  <a:lnTo>
                    <a:pt x="30480" y="327660"/>
                  </a:lnTo>
                  <a:lnTo>
                    <a:pt x="27940" y="327025"/>
                  </a:lnTo>
                  <a:lnTo>
                    <a:pt x="24765" y="324485"/>
                  </a:lnTo>
                  <a:lnTo>
                    <a:pt x="24130" y="321945"/>
                  </a:lnTo>
                  <a:lnTo>
                    <a:pt x="24130" y="262255"/>
                  </a:lnTo>
                  <a:lnTo>
                    <a:pt x="24130" y="253365"/>
                  </a:lnTo>
                  <a:lnTo>
                    <a:pt x="23495" y="252730"/>
                  </a:lnTo>
                  <a:lnTo>
                    <a:pt x="2540" y="262890"/>
                  </a:lnTo>
                  <a:lnTo>
                    <a:pt x="2540" y="264795"/>
                  </a:lnTo>
                  <a:lnTo>
                    <a:pt x="6985" y="262890"/>
                  </a:lnTo>
                  <a:lnTo>
                    <a:pt x="10160" y="262255"/>
                  </a:lnTo>
                  <a:lnTo>
                    <a:pt x="13335" y="262890"/>
                  </a:lnTo>
                  <a:lnTo>
                    <a:pt x="13970" y="264160"/>
                  </a:lnTo>
                  <a:lnTo>
                    <a:pt x="13970" y="321945"/>
                  </a:lnTo>
                  <a:lnTo>
                    <a:pt x="13335" y="324485"/>
                  </a:lnTo>
                  <a:lnTo>
                    <a:pt x="10795" y="327025"/>
                  </a:lnTo>
                  <a:lnTo>
                    <a:pt x="7620" y="327660"/>
                  </a:lnTo>
                  <a:lnTo>
                    <a:pt x="3175" y="327660"/>
                  </a:lnTo>
                  <a:lnTo>
                    <a:pt x="3175" y="330200"/>
                  </a:lnTo>
                  <a:lnTo>
                    <a:pt x="34925" y="330200"/>
                  </a:lnTo>
                  <a:lnTo>
                    <a:pt x="34925" y="327660"/>
                  </a:lnTo>
                  <a:close/>
                </a:path>
                <a:path w="61594" h="838200">
                  <a:moveTo>
                    <a:pt x="61595" y="74930"/>
                  </a:moveTo>
                  <a:lnTo>
                    <a:pt x="56515" y="74930"/>
                  </a:lnTo>
                  <a:lnTo>
                    <a:pt x="53975" y="74295"/>
                  </a:lnTo>
                  <a:lnTo>
                    <a:pt x="50800" y="71755"/>
                  </a:lnTo>
                  <a:lnTo>
                    <a:pt x="50165" y="69215"/>
                  </a:lnTo>
                  <a:lnTo>
                    <a:pt x="50165" y="9525"/>
                  </a:lnTo>
                  <a:lnTo>
                    <a:pt x="50165" y="635"/>
                  </a:lnTo>
                  <a:lnTo>
                    <a:pt x="49530" y="0"/>
                  </a:lnTo>
                  <a:lnTo>
                    <a:pt x="28575" y="10795"/>
                  </a:lnTo>
                  <a:lnTo>
                    <a:pt x="28575" y="12065"/>
                  </a:lnTo>
                  <a:lnTo>
                    <a:pt x="33020" y="10160"/>
                  </a:lnTo>
                  <a:lnTo>
                    <a:pt x="36195" y="9525"/>
                  </a:lnTo>
                  <a:lnTo>
                    <a:pt x="39370" y="10160"/>
                  </a:lnTo>
                  <a:lnTo>
                    <a:pt x="40640" y="12065"/>
                  </a:lnTo>
                  <a:lnTo>
                    <a:pt x="40640" y="69215"/>
                  </a:lnTo>
                  <a:lnTo>
                    <a:pt x="39370" y="71755"/>
                  </a:lnTo>
                  <a:lnTo>
                    <a:pt x="36830" y="74295"/>
                  </a:lnTo>
                  <a:lnTo>
                    <a:pt x="33655" y="74930"/>
                  </a:lnTo>
                  <a:lnTo>
                    <a:pt x="29210" y="74930"/>
                  </a:lnTo>
                  <a:lnTo>
                    <a:pt x="29210" y="77470"/>
                  </a:lnTo>
                  <a:lnTo>
                    <a:pt x="61595" y="77470"/>
                  </a:lnTo>
                  <a:lnTo>
                    <a:pt x="61595" y="74930"/>
                  </a:lnTo>
                  <a:close/>
                </a:path>
              </a:pathLst>
            </a:custGeom>
            <a:solidFill>
              <a:srgbClr val="221F1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2379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405</Words>
  <Application>Microsoft Office PowerPoint</Application>
  <PresentationFormat>On-screen Show (4:3)</PresentationFormat>
  <Paragraphs>67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Office Theme</vt:lpstr>
      <vt:lpstr>Fast Fourier Transform (FFT)</vt:lpstr>
      <vt:lpstr>Advantages of FFT</vt:lpstr>
      <vt:lpstr>FFT Methods</vt:lpstr>
      <vt:lpstr>Example</vt:lpstr>
      <vt:lpstr>Example: 8-Point DIT FFT Summary </vt:lpstr>
      <vt:lpstr>PowerPoint Presentation</vt:lpstr>
      <vt:lpstr>Example</vt:lpstr>
      <vt:lpstr>8-Point DIF FFT Summary </vt:lpstr>
      <vt:lpstr>Radix-2 DIF FFT algorithm </vt:lpstr>
      <vt:lpstr>Applications of FFT</vt:lpstr>
      <vt:lpstr>Summary: DFT vs FFT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Dr.J.Ravichander</cp:lastModifiedBy>
  <cp:revision>4</cp:revision>
  <dcterms:created xsi:type="dcterms:W3CDTF">2013-01-27T09:14:16Z</dcterms:created>
  <dcterms:modified xsi:type="dcterms:W3CDTF">2025-05-03T21:34:11Z</dcterms:modified>
  <cp:category/>
</cp:coreProperties>
</file>